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4" r:id="rId22"/>
  </p:sldIdLst>
  <p:sldSz cx="18288000" cy="10287000"/>
  <p:notesSz cx="6858000" cy="9144000"/>
  <p:embeddedFontLst>
    <p:embeddedFont>
      <p:font typeface="Montserrat Classic Bold"/>
      <p:regular r:id="rId26"/>
    </p:embeddedFont>
    <p:embeddedFont>
      <p:font typeface="Montserrat Classic" panose="00000500000000000000"/>
      <p:regular r:id="rId27"/>
    </p:embeddedFont>
    <p:embeddedFont>
      <p:font typeface="Canva Sans" panose="020B0503030501040103"/>
      <p:regular r:id="rId28"/>
    </p:embeddedFont>
    <p:embeddedFont>
      <p:font typeface="DM Sans"/>
      <p:regular r:id="rId29"/>
    </p:embeddedFont>
    <p:embeddedFont>
      <p:font typeface="Repo Bold Bold" panose="02000503040000020004"/>
      <p:regular r:id="rId30"/>
    </p:embeddedFont>
    <p:embeddedFont>
      <p:font typeface="DM Sans Bold"/>
      <p:regular r:id="rId31"/>
    </p:embeddedFont>
    <p:embeddedFont>
      <p:font typeface="Canva Sans Bold"/>
      <p:regular r:id="rId32"/>
    </p:embeddedFont>
    <p:embeddedFont>
      <p:font typeface="Montserrat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5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0.svg"/><Relationship Id="rId7" Type="http://schemas.openxmlformats.org/officeDocument/2006/relationships/image" Target="../media/image26.png"/><Relationship Id="rId6" Type="http://schemas.openxmlformats.org/officeDocument/2006/relationships/image" Target="../media/image19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Relationship Id="rId3" Type="http://schemas.openxmlformats.org/officeDocument/2006/relationships/image" Target="../media/image24.pn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6.svg"/><Relationship Id="rId2" Type="http://schemas.openxmlformats.org/officeDocument/2006/relationships/image" Target="../media/image17.svg"/><Relationship Id="rId19" Type="http://schemas.openxmlformats.org/officeDocument/2006/relationships/image" Target="../media/image32.png"/><Relationship Id="rId18" Type="http://schemas.openxmlformats.org/officeDocument/2006/relationships/image" Target="../media/image25.svg"/><Relationship Id="rId17" Type="http://schemas.openxmlformats.org/officeDocument/2006/relationships/image" Target="../media/image31.png"/><Relationship Id="rId16" Type="http://schemas.openxmlformats.org/officeDocument/2006/relationships/image" Target="../media/image24.svg"/><Relationship Id="rId15" Type="http://schemas.openxmlformats.org/officeDocument/2006/relationships/image" Target="../media/image30.png"/><Relationship Id="rId14" Type="http://schemas.openxmlformats.org/officeDocument/2006/relationships/image" Target="../media/image23.svg"/><Relationship Id="rId13" Type="http://schemas.openxmlformats.org/officeDocument/2006/relationships/image" Target="../media/image29.png"/><Relationship Id="rId12" Type="http://schemas.openxmlformats.org/officeDocument/2006/relationships/image" Target="../media/image22.svg"/><Relationship Id="rId11" Type="http://schemas.openxmlformats.org/officeDocument/2006/relationships/image" Target="../media/image28.png"/><Relationship Id="rId10" Type="http://schemas.openxmlformats.org/officeDocument/2006/relationships/image" Target="../media/image21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svg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sv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sv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6.svg"/><Relationship Id="rId7" Type="http://schemas.openxmlformats.org/officeDocument/2006/relationships/image" Target="../media/image9.png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9.svg"/><Relationship Id="rId13" Type="http://schemas.openxmlformats.org/officeDocument/2006/relationships/image" Target="../media/image12.png"/><Relationship Id="rId12" Type="http://schemas.openxmlformats.org/officeDocument/2006/relationships/image" Target="../media/image8.svg"/><Relationship Id="rId11" Type="http://schemas.openxmlformats.org/officeDocument/2006/relationships/image" Target="../media/image11.png"/><Relationship Id="rId10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svg"/><Relationship Id="rId7" Type="http://schemas.openxmlformats.org/officeDocument/2006/relationships/image" Target="../media/image16.png"/><Relationship Id="rId6" Type="http://schemas.openxmlformats.org/officeDocument/2006/relationships/image" Target="../media/image12.svg"/><Relationship Id="rId5" Type="http://schemas.openxmlformats.org/officeDocument/2006/relationships/image" Target="../media/image15.png"/><Relationship Id="rId4" Type="http://schemas.openxmlformats.org/officeDocument/2006/relationships/image" Target="../media/image11.svg"/><Relationship Id="rId3" Type="http://schemas.openxmlformats.org/officeDocument/2006/relationships/image" Target="../media/image14.png"/><Relationship Id="rId2" Type="http://schemas.openxmlformats.org/officeDocument/2006/relationships/image" Target="../media/image10.sv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4.sv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8720" y="4718954"/>
            <a:ext cx="14275988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4000">
                <a:solidFill>
                  <a:srgbClr val="000000"/>
                </a:solidFill>
                <a:latin typeface="Montserrat Classic Bold"/>
              </a:rPr>
              <a:t>GPT</a:t>
            </a:r>
            <a:endParaRPr lang="en-US" sz="14000">
              <a:solidFill>
                <a:srgbClr val="000000"/>
              </a:solidFill>
              <a:latin typeface="Montserrat Classic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2554368" y="2705199"/>
            <a:ext cx="5469649" cy="546964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06486" y="2242454"/>
            <a:ext cx="9235063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>
                <a:solidFill>
                  <a:srgbClr val="000000"/>
                </a:solidFill>
                <a:latin typeface="Brittany Bold"/>
              </a:rPr>
              <a:t>Internal</a:t>
            </a:r>
            <a:endParaRPr lang="en-US" sz="15000">
              <a:solidFill>
                <a:srgbClr val="000000"/>
              </a:solidFill>
              <a:latin typeface="Brittany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491635" y="4718954"/>
            <a:ext cx="11561656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4000">
                <a:solidFill>
                  <a:srgbClr val="000000"/>
                </a:solidFill>
                <a:latin typeface="Montserrat Classic Bold"/>
              </a:rPr>
              <a:t>CHAT</a:t>
            </a:r>
            <a:endParaRPr lang="en-US" sz="14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32271" y="8127223"/>
            <a:ext cx="64234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4">
                <a:solidFill>
                  <a:srgbClr val="000000"/>
                </a:solidFill>
                <a:latin typeface="Montserrat Classic" panose="00000500000000000000"/>
              </a:rPr>
              <a:t>CITY OF IRVINE | TEAM - 12</a:t>
            </a:r>
            <a:endParaRPr lang="en-US" sz="2500" spc="124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07880" y="8729796"/>
            <a:ext cx="987224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Anish Posim Reddy | Abhishek Motlani | Aarushi Juneja | Anshuman Sharma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355729" y="2305552"/>
            <a:ext cx="4114156" cy="4708619"/>
          </a:xfrm>
          <a:custGeom>
            <a:avLst/>
            <a:gdLst/>
            <a:ahLst/>
            <a:cxnLst/>
            <a:rect l="l" t="t" r="r" b="b"/>
            <a:pathLst>
              <a:path w="4114156" h="4708619">
                <a:moveTo>
                  <a:pt x="0" y="0"/>
                </a:moveTo>
                <a:lnTo>
                  <a:pt x="4114156" y="0"/>
                </a:lnTo>
                <a:lnTo>
                  <a:pt x="4114156" y="4708619"/>
                </a:lnTo>
                <a:lnTo>
                  <a:pt x="0" y="470861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3252" y="3544417"/>
            <a:ext cx="675433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MODEL OVERVIEW</a:t>
            </a:r>
            <a:endParaRPr lang="en-US" sz="8000">
              <a:solidFill>
                <a:srgbClr val="000000"/>
              </a:solidFill>
              <a:latin typeface="Montserrat Classic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-1330815">
            <a:off x="9144000" y="0"/>
            <a:ext cx="9235941" cy="10287000"/>
            <a:chOff x="0" y="0"/>
            <a:chExt cx="243251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2511" cy="2709333"/>
            </a:xfrm>
            <a:custGeom>
              <a:avLst/>
              <a:gdLst/>
              <a:ahLst/>
              <a:cxnLst/>
              <a:rect l="l" t="t" r="r" b="b"/>
              <a:pathLst>
                <a:path w="2432511" h="2709333">
                  <a:moveTo>
                    <a:pt x="0" y="0"/>
                  </a:moveTo>
                  <a:lnTo>
                    <a:pt x="2432511" y="0"/>
                  </a:lnTo>
                  <a:lnTo>
                    <a:pt x="24325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251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9228834" y="2242197"/>
            <a:ext cx="5353644" cy="1159345"/>
            <a:chOff x="0" y="0"/>
            <a:chExt cx="7138192" cy="1545794"/>
          </a:xfrm>
        </p:grpSpPr>
        <p:sp>
          <p:nvSpPr>
            <p:cNvPr id="7" name="TextBox 7"/>
            <p:cNvSpPr txBox="1"/>
            <p:nvPr/>
          </p:nvSpPr>
          <p:spPr>
            <a:xfrm>
              <a:off x="0" y="-63931"/>
              <a:ext cx="2005915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5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00000"/>
                  </a:solidFill>
                  <a:latin typeface="Montserrat Classic Bold"/>
                </a:rPr>
                <a:t>01</a:t>
              </a:r>
              <a:endParaRPr lang="en-US" sz="7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60595" y="-95250"/>
              <a:ext cx="4777597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Utilizing Hugging Face Embedding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0287000" y="4512792"/>
            <a:ext cx="5878202" cy="1600200"/>
            <a:chOff x="0" y="0"/>
            <a:chExt cx="7837603" cy="21336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3931"/>
              <a:ext cx="2202457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5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00000"/>
                  </a:solidFill>
                  <a:latin typeface="Montserrat Classic Bold"/>
                </a:rPr>
                <a:t>02</a:t>
              </a:r>
              <a:endParaRPr lang="en-US" sz="7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591890" y="-95250"/>
              <a:ext cx="5245713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Chroma Db for Storing Data in Vector Format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1905656" y="7399896"/>
            <a:ext cx="5353644" cy="1600200"/>
            <a:chOff x="0" y="0"/>
            <a:chExt cx="7138192" cy="21336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3931"/>
              <a:ext cx="2005915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5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00000"/>
                  </a:solidFill>
                  <a:latin typeface="Montserrat Classic Bold"/>
                </a:rPr>
                <a:t>03</a:t>
              </a:r>
              <a:endParaRPr lang="en-US" sz="7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360595" y="-95250"/>
              <a:ext cx="4777597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Retrieving Stored Data for LLM Implementation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321349" y="762196"/>
              <a:ext cx="4816843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682092" y="9593757"/>
            <a:ext cx="13885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9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23279" y="9470913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Abhishek Motlani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97701" y="-274491"/>
            <a:ext cx="18682021" cy="10839793"/>
            <a:chOff x="0" y="0"/>
            <a:chExt cx="4920368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0368" cy="2854925"/>
            </a:xfrm>
            <a:custGeom>
              <a:avLst/>
              <a:gdLst/>
              <a:ahLst/>
              <a:cxnLst/>
              <a:rect l="l" t="t" r="r" b="b"/>
              <a:pathLst>
                <a:path w="4920368" h="2854925">
                  <a:moveTo>
                    <a:pt x="0" y="0"/>
                  </a:moveTo>
                  <a:lnTo>
                    <a:pt x="4920368" y="0"/>
                  </a:lnTo>
                  <a:lnTo>
                    <a:pt x="4920368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20368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653590" y="462517"/>
            <a:ext cx="16992139" cy="8438130"/>
            <a:chOff x="0" y="-171450"/>
            <a:chExt cx="22656185" cy="11250839"/>
          </a:xfrm>
        </p:grpSpPr>
        <p:sp>
          <p:nvSpPr>
            <p:cNvPr id="6" name="Freeform 6"/>
            <p:cNvSpPr/>
            <p:nvPr/>
          </p:nvSpPr>
          <p:spPr>
            <a:xfrm>
              <a:off x="13071353" y="5099539"/>
              <a:ext cx="2670318" cy="4000477"/>
            </a:xfrm>
            <a:custGeom>
              <a:avLst/>
              <a:gdLst/>
              <a:ahLst/>
              <a:cxnLst/>
              <a:rect l="l" t="t" r="r" b="b"/>
              <a:pathLst>
                <a:path w="2670318" h="4000477">
                  <a:moveTo>
                    <a:pt x="0" y="0"/>
                  </a:moveTo>
                  <a:lnTo>
                    <a:pt x="2670318" y="0"/>
                  </a:lnTo>
                  <a:lnTo>
                    <a:pt x="2670318" y="4000477"/>
                  </a:lnTo>
                  <a:lnTo>
                    <a:pt x="0" y="4000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9985867" y="6052550"/>
              <a:ext cx="2670318" cy="1859209"/>
            </a:xfrm>
            <a:custGeom>
              <a:avLst/>
              <a:gdLst/>
              <a:ahLst/>
              <a:cxnLst/>
              <a:rect l="l" t="t" r="r" b="b"/>
              <a:pathLst>
                <a:path w="2670318" h="1859209">
                  <a:moveTo>
                    <a:pt x="0" y="0"/>
                  </a:moveTo>
                  <a:lnTo>
                    <a:pt x="2670318" y="0"/>
                  </a:lnTo>
                  <a:lnTo>
                    <a:pt x="2670318" y="1859209"/>
                  </a:lnTo>
                  <a:lnTo>
                    <a:pt x="0" y="1859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041111" y="9100016"/>
              <a:ext cx="2670318" cy="1979373"/>
            </a:xfrm>
            <a:custGeom>
              <a:avLst/>
              <a:gdLst/>
              <a:ahLst/>
              <a:cxnLst/>
              <a:rect l="l" t="t" r="r" b="b"/>
              <a:pathLst>
                <a:path w="2670318" h="1979373">
                  <a:moveTo>
                    <a:pt x="0" y="0"/>
                  </a:moveTo>
                  <a:lnTo>
                    <a:pt x="2670319" y="0"/>
                  </a:lnTo>
                  <a:lnTo>
                    <a:pt x="2670319" y="1979373"/>
                  </a:lnTo>
                  <a:lnTo>
                    <a:pt x="0" y="1979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6532985" y="3191647"/>
              <a:ext cx="1735897" cy="1579666"/>
            </a:xfrm>
            <a:custGeom>
              <a:avLst/>
              <a:gdLst/>
              <a:ahLst/>
              <a:cxnLst/>
              <a:rect l="l" t="t" r="r" b="b"/>
              <a:pathLst>
                <a:path w="1735897" h="1579666">
                  <a:moveTo>
                    <a:pt x="0" y="0"/>
                  </a:moveTo>
                  <a:lnTo>
                    <a:pt x="1735897" y="0"/>
                  </a:lnTo>
                  <a:lnTo>
                    <a:pt x="1735897" y="1579666"/>
                  </a:lnTo>
                  <a:lnTo>
                    <a:pt x="0" y="1579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6154356"/>
              <a:ext cx="2670318" cy="1475351"/>
            </a:xfrm>
            <a:custGeom>
              <a:avLst/>
              <a:gdLst/>
              <a:ahLst/>
              <a:cxnLst/>
              <a:rect l="l" t="t" r="r" b="b"/>
              <a:pathLst>
                <a:path w="2670318" h="1475351">
                  <a:moveTo>
                    <a:pt x="0" y="0"/>
                  </a:moveTo>
                  <a:lnTo>
                    <a:pt x="2670318" y="0"/>
                  </a:lnTo>
                  <a:lnTo>
                    <a:pt x="2670318" y="1475351"/>
                  </a:lnTo>
                  <a:lnTo>
                    <a:pt x="0" y="1475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269698" y="6334602"/>
              <a:ext cx="2670318" cy="1295104"/>
            </a:xfrm>
            <a:custGeom>
              <a:avLst/>
              <a:gdLst/>
              <a:ahLst/>
              <a:cxnLst/>
              <a:rect l="l" t="t" r="r" b="b"/>
              <a:pathLst>
                <a:path w="2670318" h="1295104">
                  <a:moveTo>
                    <a:pt x="0" y="0"/>
                  </a:moveTo>
                  <a:lnTo>
                    <a:pt x="2670318" y="0"/>
                  </a:lnTo>
                  <a:lnTo>
                    <a:pt x="2670318" y="1295105"/>
                  </a:lnTo>
                  <a:lnTo>
                    <a:pt x="0" y="1295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536916" y="4842521"/>
              <a:ext cx="2670318" cy="1001369"/>
            </a:xfrm>
            <a:custGeom>
              <a:avLst/>
              <a:gdLst/>
              <a:ahLst/>
              <a:cxnLst/>
              <a:rect l="l" t="t" r="r" b="b"/>
              <a:pathLst>
                <a:path w="2670318" h="1001369">
                  <a:moveTo>
                    <a:pt x="0" y="0"/>
                  </a:moveTo>
                  <a:lnTo>
                    <a:pt x="2670319" y="0"/>
                  </a:lnTo>
                  <a:lnTo>
                    <a:pt x="2670319" y="1001369"/>
                  </a:lnTo>
                  <a:lnTo>
                    <a:pt x="0" y="1001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32291" y="2998460"/>
              <a:ext cx="2326670" cy="1957311"/>
            </a:xfrm>
            <a:custGeom>
              <a:avLst/>
              <a:gdLst/>
              <a:ahLst/>
              <a:cxnLst/>
              <a:rect l="l" t="t" r="r" b="b"/>
              <a:pathLst>
                <a:path w="2326670" h="1957311">
                  <a:moveTo>
                    <a:pt x="0" y="0"/>
                  </a:moveTo>
                  <a:lnTo>
                    <a:pt x="2326670" y="0"/>
                  </a:lnTo>
                  <a:lnTo>
                    <a:pt x="2326670" y="1957311"/>
                  </a:lnTo>
                  <a:lnTo>
                    <a:pt x="0" y="1957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985867" y="8587710"/>
              <a:ext cx="2670318" cy="1455323"/>
            </a:xfrm>
            <a:custGeom>
              <a:avLst/>
              <a:gdLst/>
              <a:ahLst/>
              <a:cxnLst/>
              <a:rect l="l" t="t" r="r" b="b"/>
              <a:pathLst>
                <a:path w="2670318" h="1455323">
                  <a:moveTo>
                    <a:pt x="0" y="0"/>
                  </a:moveTo>
                  <a:lnTo>
                    <a:pt x="2670318" y="0"/>
                  </a:lnTo>
                  <a:lnTo>
                    <a:pt x="2670318" y="1455323"/>
                  </a:lnTo>
                  <a:lnTo>
                    <a:pt x="0" y="1455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804135" y="4355187"/>
              <a:ext cx="2670318" cy="1488702"/>
            </a:xfrm>
            <a:custGeom>
              <a:avLst/>
              <a:gdLst/>
              <a:ahLst/>
              <a:cxnLst/>
              <a:rect l="l" t="t" r="r" b="b"/>
              <a:pathLst>
                <a:path w="2670318" h="1488702">
                  <a:moveTo>
                    <a:pt x="0" y="0"/>
                  </a:moveTo>
                  <a:lnTo>
                    <a:pt x="2670318" y="0"/>
                  </a:lnTo>
                  <a:lnTo>
                    <a:pt x="2670318" y="1488703"/>
                  </a:lnTo>
                  <a:lnTo>
                    <a:pt x="0" y="1488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536916" y="6513138"/>
              <a:ext cx="2670318" cy="1001369"/>
            </a:xfrm>
            <a:custGeom>
              <a:avLst/>
              <a:gdLst/>
              <a:ahLst/>
              <a:cxnLst/>
              <a:rect l="l" t="t" r="r" b="b"/>
              <a:pathLst>
                <a:path w="2670318" h="1001369">
                  <a:moveTo>
                    <a:pt x="0" y="0"/>
                  </a:moveTo>
                  <a:lnTo>
                    <a:pt x="2670319" y="0"/>
                  </a:lnTo>
                  <a:lnTo>
                    <a:pt x="2670319" y="1001370"/>
                  </a:lnTo>
                  <a:lnTo>
                    <a:pt x="0" y="1001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536916" y="8001015"/>
              <a:ext cx="2670318" cy="1001369"/>
            </a:xfrm>
            <a:custGeom>
              <a:avLst/>
              <a:gdLst/>
              <a:ahLst/>
              <a:cxnLst/>
              <a:rect l="l" t="t" r="r" b="b"/>
              <a:pathLst>
                <a:path w="2670318" h="1001369">
                  <a:moveTo>
                    <a:pt x="0" y="0"/>
                  </a:moveTo>
                  <a:lnTo>
                    <a:pt x="2670319" y="0"/>
                  </a:lnTo>
                  <a:lnTo>
                    <a:pt x="2670319" y="1001369"/>
                  </a:lnTo>
                  <a:lnTo>
                    <a:pt x="0" y="1001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804135" y="8109497"/>
              <a:ext cx="2670318" cy="1488702"/>
            </a:xfrm>
            <a:custGeom>
              <a:avLst/>
              <a:gdLst/>
              <a:ahLst/>
              <a:cxnLst/>
              <a:rect l="l" t="t" r="r" b="b"/>
              <a:pathLst>
                <a:path w="2670318" h="1488702">
                  <a:moveTo>
                    <a:pt x="0" y="0"/>
                  </a:moveTo>
                  <a:lnTo>
                    <a:pt x="2670318" y="0"/>
                  </a:lnTo>
                  <a:lnTo>
                    <a:pt x="2670318" y="1488702"/>
                  </a:lnTo>
                  <a:lnTo>
                    <a:pt x="0" y="1488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9804135" y="6237803"/>
              <a:ext cx="2670318" cy="1488702"/>
            </a:xfrm>
            <a:custGeom>
              <a:avLst/>
              <a:gdLst/>
              <a:ahLst/>
              <a:cxnLst/>
              <a:rect l="l" t="t" r="r" b="b"/>
              <a:pathLst>
                <a:path w="2670318" h="1488702">
                  <a:moveTo>
                    <a:pt x="0" y="0"/>
                  </a:moveTo>
                  <a:lnTo>
                    <a:pt x="2670318" y="0"/>
                  </a:lnTo>
                  <a:lnTo>
                    <a:pt x="2670318" y="1488703"/>
                  </a:lnTo>
                  <a:lnTo>
                    <a:pt x="0" y="1488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6682702"/>
              <a:ext cx="2562760" cy="605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20">
                  <a:solidFill>
                    <a:srgbClr val="000000"/>
                  </a:solidFill>
                  <a:latin typeface="Canva Sans" panose="020B0503030501040103"/>
                </a:rPr>
                <a:t>Documents</a:t>
              </a:r>
              <a:endParaRPr lang="en-US" sz="2720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2562760" y="6982154"/>
              <a:ext cx="706938" cy="3166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5940016" y="5343205"/>
              <a:ext cx="596900" cy="163894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5940016" y="6982154"/>
              <a:ext cx="596900" cy="3166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5940016" y="6982154"/>
              <a:ext cx="596900" cy="15195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5" name="AutoShape 25"/>
            <p:cNvSpPr/>
            <p:nvPr/>
          </p:nvSpPr>
          <p:spPr>
            <a:xfrm flipV="1">
              <a:off x="9207235" y="5099539"/>
              <a:ext cx="596900" cy="24366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9207235" y="6982154"/>
              <a:ext cx="596900" cy="3166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9207235" y="8501700"/>
              <a:ext cx="596900" cy="35214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12474453" y="5099539"/>
              <a:ext cx="596900" cy="200023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12474453" y="6982154"/>
              <a:ext cx="596900" cy="11762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0" name="AutoShape 30"/>
            <p:cNvSpPr/>
            <p:nvPr/>
          </p:nvSpPr>
          <p:spPr>
            <a:xfrm flipV="1">
              <a:off x="12474453" y="7099777"/>
              <a:ext cx="596900" cy="175407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15741671" y="7099777"/>
              <a:ext cx="299440" cy="298992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2" name="AutoShape 32"/>
            <p:cNvSpPr/>
            <p:nvPr/>
          </p:nvSpPr>
          <p:spPr>
            <a:xfrm flipV="1">
              <a:off x="18711430" y="9315372"/>
              <a:ext cx="1274437" cy="77433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3" name="AutoShape 33"/>
            <p:cNvSpPr/>
            <p:nvPr/>
          </p:nvSpPr>
          <p:spPr>
            <a:xfrm flipV="1">
              <a:off x="21321026" y="7911759"/>
              <a:ext cx="0" cy="67595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21295626" y="4955771"/>
              <a:ext cx="25400" cy="109677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5" name="AutoShape 35"/>
            <p:cNvSpPr/>
            <p:nvPr/>
          </p:nvSpPr>
          <p:spPr>
            <a:xfrm flipH="1">
              <a:off x="15741671" y="3981480"/>
              <a:ext cx="791313" cy="311829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6" name="Freeform 36"/>
            <p:cNvSpPr/>
            <p:nvPr/>
          </p:nvSpPr>
          <p:spPr>
            <a:xfrm>
              <a:off x="18528751" y="289773"/>
              <a:ext cx="2110127" cy="1920215"/>
            </a:xfrm>
            <a:custGeom>
              <a:avLst/>
              <a:gdLst/>
              <a:ahLst/>
              <a:cxnLst/>
              <a:rect l="l" t="t" r="r" b="b"/>
              <a:pathLst>
                <a:path w="2110127" h="1920215">
                  <a:moveTo>
                    <a:pt x="0" y="0"/>
                  </a:moveTo>
                  <a:lnTo>
                    <a:pt x="2110127" y="0"/>
                  </a:lnTo>
                  <a:lnTo>
                    <a:pt x="2110127" y="1920216"/>
                  </a:lnTo>
                  <a:lnTo>
                    <a:pt x="0" y="1920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6424583" y="-171450"/>
              <a:ext cx="9990393" cy="1766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020"/>
                </a:lnSpc>
                <a:spcBef>
                  <a:spcPct val="0"/>
                </a:spcBef>
              </a:pPr>
              <a:r>
                <a:rPr lang="en-US" sz="7870">
                  <a:solidFill>
                    <a:srgbClr val="000000"/>
                  </a:solidFill>
                  <a:latin typeface="Repo Bold Bold" panose="02000503040000020004"/>
                </a:rPr>
                <a:t>Architecture</a:t>
              </a:r>
              <a:endParaRPr lang="en-US" sz="7870">
                <a:solidFill>
                  <a:srgbClr val="000000"/>
                </a:solidFill>
                <a:latin typeface="Repo Bold Bold" panose="02000503040000020004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432191" y="6482879"/>
              <a:ext cx="234533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Canva Sans" panose="020B0503030501040103"/>
                </a:rPr>
                <a:t>Splitting</a:t>
              </a:r>
              <a:endParaRPr lang="en-US" sz="3400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6657637" y="4957570"/>
              <a:ext cx="2205236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Canva Sans" panose="020B0503030501040103"/>
                </a:rPr>
                <a:t>Chunk 1</a:t>
              </a:r>
              <a:endParaRPr lang="en-US" sz="3400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6764596" y="6631814"/>
              <a:ext cx="221495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Canva Sans" panose="020B0503030501040103"/>
                </a:rPr>
                <a:t>Chunk 2</a:t>
              </a:r>
              <a:endParaRPr lang="en-US" sz="3400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630054" y="8124096"/>
              <a:ext cx="223281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Canva Sans" panose="020B0503030501040103"/>
                </a:rPr>
                <a:t>Chunk 3</a:t>
              </a:r>
              <a:endParaRPr lang="en-US" sz="3400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9817041" y="8539306"/>
              <a:ext cx="2608427" cy="531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30"/>
                </a:lnSpc>
              </a:pPr>
              <a:r>
                <a:rPr lang="en-US" sz="2450">
                  <a:solidFill>
                    <a:srgbClr val="000000"/>
                  </a:solidFill>
                  <a:latin typeface="Canva Sans" panose="020B0503030501040103"/>
                </a:rPr>
                <a:t>Embedding 3</a:t>
              </a:r>
              <a:endParaRPr lang="en-US" sz="2450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9815407" y="6660303"/>
              <a:ext cx="2670387" cy="592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70"/>
                </a:lnSpc>
              </a:pPr>
              <a:r>
                <a:rPr lang="en-US" sz="2475">
                  <a:solidFill>
                    <a:srgbClr val="000000"/>
                  </a:solidFill>
                  <a:latin typeface="Canva Sans" panose="020B0503030501040103"/>
                </a:rPr>
                <a:t>Embedding 2</a:t>
              </a:r>
              <a:endParaRPr lang="en-US" sz="2475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9856893" y="4697307"/>
              <a:ext cx="2617893" cy="5774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415">
                  <a:solidFill>
                    <a:srgbClr val="000000"/>
                  </a:solidFill>
                  <a:latin typeface="Canva Sans" panose="020B0503030501040103"/>
                </a:rPr>
                <a:t>Embedding 1</a:t>
              </a:r>
              <a:endParaRPr lang="en-US" sz="2415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3136479" y="6571700"/>
              <a:ext cx="2538839" cy="930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90"/>
                </a:lnSpc>
              </a:pPr>
              <a:r>
                <a:rPr lang="en-US" sz="2065">
                  <a:solidFill>
                    <a:srgbClr val="000000"/>
                  </a:solidFill>
                  <a:latin typeface="Canva Sans" panose="020B0503030501040103"/>
                </a:rPr>
                <a:t>Build Semantic</a:t>
              </a:r>
              <a:endParaRPr lang="en-US" sz="2065">
                <a:solidFill>
                  <a:srgbClr val="000000"/>
                </a:solidFill>
                <a:latin typeface="Canva Sans" panose="020B0503030501040103"/>
              </a:endParaRPr>
            </a:p>
            <a:p>
              <a:pPr algn="ctr">
                <a:lnSpc>
                  <a:spcPts val="2890"/>
                </a:lnSpc>
              </a:pPr>
              <a:r>
                <a:rPr lang="en-US" sz="2065">
                  <a:solidFill>
                    <a:srgbClr val="000000"/>
                  </a:solidFill>
                  <a:latin typeface="Canva Sans" panose="020B0503030501040103"/>
                </a:rPr>
                <a:t>Index</a:t>
              </a:r>
              <a:endParaRPr lang="en-US" sz="2065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3040053" y="9217138"/>
              <a:ext cx="2635265" cy="733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0"/>
                </a:lnSpc>
              </a:pPr>
              <a:r>
                <a:rPr lang="en-US" sz="1615">
                  <a:solidFill>
                    <a:srgbClr val="000000"/>
                  </a:solidFill>
                  <a:latin typeface="Canva Sans" panose="020B0503030501040103"/>
                </a:rPr>
                <a:t>Acts as a knowledge</a:t>
              </a:r>
              <a:endParaRPr lang="en-US" sz="1615">
                <a:solidFill>
                  <a:srgbClr val="000000"/>
                </a:solidFill>
                <a:latin typeface="Canva Sans" panose="020B0503030501040103"/>
              </a:endParaRPr>
            </a:p>
            <a:p>
              <a:pPr algn="ctr">
                <a:lnSpc>
                  <a:spcPts val="2260"/>
                </a:lnSpc>
              </a:pPr>
              <a:r>
                <a:rPr lang="en-US" sz="1615">
                  <a:solidFill>
                    <a:srgbClr val="000000"/>
                  </a:solidFill>
                  <a:latin typeface="Canva Sans" panose="020B0503030501040103"/>
                </a:rPr>
                <a:t> base</a:t>
              </a:r>
              <a:endParaRPr lang="en-US" sz="1615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6532860" y="3444663"/>
              <a:ext cx="1773767" cy="1092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95"/>
                </a:lnSpc>
              </a:pPr>
              <a:r>
                <a:rPr lang="en-US" sz="2285">
                  <a:solidFill>
                    <a:srgbClr val="000000"/>
                  </a:solidFill>
                  <a:latin typeface="Canva Sans" panose="020B0503030501040103"/>
                </a:rPr>
                <a:t>Semantic</a:t>
              </a:r>
              <a:endParaRPr lang="en-US" sz="2285">
                <a:solidFill>
                  <a:srgbClr val="000000"/>
                </a:solidFill>
                <a:latin typeface="Canva Sans" panose="020B0503030501040103"/>
              </a:endParaRPr>
            </a:p>
            <a:p>
              <a:pPr algn="ctr">
                <a:lnSpc>
                  <a:spcPts val="3195"/>
                </a:lnSpc>
              </a:pPr>
              <a:r>
                <a:rPr lang="en-US" sz="2285">
                  <a:solidFill>
                    <a:srgbClr val="000000"/>
                  </a:solidFill>
                  <a:latin typeface="Canva Sans" panose="020B0503030501040103"/>
                </a:rPr>
                <a:t>Search</a:t>
              </a:r>
              <a:endParaRPr lang="en-US" sz="2285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8528453" y="859790"/>
              <a:ext cx="2158153" cy="6798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000000"/>
                  </a:solidFill>
                  <a:latin typeface="Canva Sans" panose="020B0503030501040103"/>
                </a:rPr>
                <a:t>Question</a:t>
              </a:r>
              <a:endParaRPr lang="en-US" sz="2845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49" name="AutoShape 49"/>
            <p:cNvSpPr/>
            <p:nvPr/>
          </p:nvSpPr>
          <p:spPr>
            <a:xfrm flipH="1">
              <a:off x="18278791" y="2209989"/>
              <a:ext cx="1305024" cy="1771492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16137466" y="9411970"/>
              <a:ext cx="2670387" cy="14003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2925">
                  <a:solidFill>
                    <a:srgbClr val="000000"/>
                  </a:solidFill>
                  <a:latin typeface="Canva Sans" panose="020B0503030501040103"/>
                </a:rPr>
                <a:t>Re-Ranked</a:t>
              </a:r>
              <a:endParaRPr lang="en-US" sz="2925">
                <a:solidFill>
                  <a:srgbClr val="000000"/>
                </a:solidFill>
                <a:latin typeface="Canva Sans" panose="020B0503030501040103"/>
              </a:endParaRPr>
            </a:p>
            <a:p>
              <a:pPr algn="ctr">
                <a:lnSpc>
                  <a:spcPts val="4095"/>
                </a:lnSpc>
              </a:pPr>
              <a:r>
                <a:rPr lang="en-US" sz="2925">
                  <a:solidFill>
                    <a:srgbClr val="000000"/>
                  </a:solidFill>
                  <a:latin typeface="Canva Sans" panose="020B0503030501040103"/>
                </a:rPr>
                <a:t>results</a:t>
              </a:r>
              <a:endParaRPr lang="en-US" sz="2925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0166325" y="8884513"/>
              <a:ext cx="2207816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Canva Sans" panose="020B0503030501040103"/>
                </a:rPr>
                <a:t>Context</a:t>
              </a:r>
              <a:endParaRPr lang="en-US" sz="3400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20614640" y="6564630"/>
              <a:ext cx="1543473" cy="9457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35"/>
                </a:lnSpc>
              </a:pPr>
              <a:r>
                <a:rPr lang="en-US" sz="3955">
                  <a:solidFill>
                    <a:srgbClr val="000000"/>
                  </a:solidFill>
                  <a:latin typeface="Canva Sans" panose="020B0503030501040103"/>
                </a:rPr>
                <a:t>LLM</a:t>
              </a:r>
              <a:endParaRPr lang="en-US" sz="3955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20205619" y="3416916"/>
              <a:ext cx="2129228" cy="106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</a:pPr>
              <a:r>
                <a:rPr lang="en-US" sz="2345">
                  <a:solidFill>
                    <a:srgbClr val="000000"/>
                  </a:solidFill>
                  <a:latin typeface="Canva Sans" panose="020B0503030501040103"/>
                </a:rPr>
                <a:t>Generated </a:t>
              </a:r>
              <a:endParaRPr lang="en-US" sz="2345">
                <a:solidFill>
                  <a:srgbClr val="000000"/>
                </a:solidFill>
                <a:latin typeface="Canva Sans" panose="020B0503030501040103"/>
              </a:endParaRPr>
            </a:p>
            <a:p>
              <a:pPr algn="ctr">
                <a:lnSpc>
                  <a:spcPts val="3285"/>
                </a:lnSpc>
              </a:pPr>
              <a:r>
                <a:rPr lang="en-US" sz="2345">
                  <a:solidFill>
                    <a:srgbClr val="000000"/>
                  </a:solidFill>
                  <a:latin typeface="Canva Sans" panose="020B0503030501040103"/>
                </a:rPr>
                <a:t>Response</a:t>
              </a:r>
              <a:endParaRPr lang="en-US" sz="2345">
                <a:solidFill>
                  <a:srgbClr val="000000"/>
                </a:solidFill>
                <a:latin typeface="Canva Sans" panose="020B0503030501040103"/>
              </a:endParaRP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7645729" y="9590554"/>
            <a:ext cx="266551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10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123279" y="9470913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Abhishek Motlani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078" y="-191351"/>
            <a:ext cx="18910736" cy="3238117"/>
            <a:chOff x="0" y="0"/>
            <a:chExt cx="4980605" cy="8528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0605" cy="852837"/>
            </a:xfrm>
            <a:custGeom>
              <a:avLst/>
              <a:gdLst/>
              <a:ahLst/>
              <a:cxnLst/>
              <a:rect l="l" t="t" r="r" b="b"/>
              <a:pathLst>
                <a:path w="4980605" h="852837">
                  <a:moveTo>
                    <a:pt x="0" y="0"/>
                  </a:moveTo>
                  <a:lnTo>
                    <a:pt x="4980605" y="0"/>
                  </a:lnTo>
                  <a:lnTo>
                    <a:pt x="4980605" y="852837"/>
                  </a:lnTo>
                  <a:lnTo>
                    <a:pt x="0" y="852837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0605" cy="890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86307" y="3714803"/>
            <a:ext cx="1165885" cy="10842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32070" y="3714803"/>
            <a:ext cx="721042" cy="10842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59261" y="6734031"/>
            <a:ext cx="1262135" cy="12621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7182" y="524192"/>
            <a:ext cx="17990818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ADVANTAGES OF THIS ARCHITECTURE</a:t>
            </a:r>
            <a:endParaRPr lang="en-US" sz="8000">
              <a:solidFill>
                <a:srgbClr val="000000"/>
              </a:solidFill>
              <a:latin typeface="Montserrat Classic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2942717" y="3714803"/>
            <a:ext cx="5598828" cy="1966265"/>
            <a:chOff x="0" y="0"/>
            <a:chExt cx="7465104" cy="2621687"/>
          </a:xfrm>
        </p:grpSpPr>
        <p:sp>
          <p:nvSpPr>
            <p:cNvPr id="10" name="TextBox 10"/>
            <p:cNvSpPr txBox="1"/>
            <p:nvPr/>
          </p:nvSpPr>
          <p:spPr>
            <a:xfrm>
              <a:off x="60824" y="-95250"/>
              <a:ext cx="740428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Efficient Workflow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2196"/>
              <a:ext cx="7465104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Storing the indexed format to avoid delays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Using a quantized model of LLama 2.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Semantic search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marL="0" lvl="0" indent="0" algn="l">
                <a:lnSpc>
                  <a:spcPts val="280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0039111" y="3538591"/>
            <a:ext cx="7220189" cy="2318690"/>
            <a:chOff x="0" y="0"/>
            <a:chExt cx="9626919" cy="3091587"/>
          </a:xfrm>
        </p:grpSpPr>
        <p:sp>
          <p:nvSpPr>
            <p:cNvPr id="13" name="TextBox 13"/>
            <p:cNvSpPr txBox="1"/>
            <p:nvPr/>
          </p:nvSpPr>
          <p:spPr>
            <a:xfrm>
              <a:off x="78438" y="-95250"/>
              <a:ext cx="9548481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Secured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62196"/>
              <a:ext cx="9626919" cy="2329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Using LLama 2 on local to avoid any security issues.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Did all the preprocessing of data locally to avoid sharing sensitive data.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The model is runing on a Local Machine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marL="0" lvl="0" indent="0" algn="l">
                <a:lnSpc>
                  <a:spcPts val="280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2942717" y="6681194"/>
            <a:ext cx="5598828" cy="1966265"/>
            <a:chOff x="0" y="0"/>
            <a:chExt cx="7465104" cy="2621687"/>
          </a:xfrm>
        </p:grpSpPr>
        <p:sp>
          <p:nvSpPr>
            <p:cNvPr id="16" name="TextBox 16"/>
            <p:cNvSpPr txBox="1"/>
            <p:nvPr/>
          </p:nvSpPr>
          <p:spPr>
            <a:xfrm>
              <a:off x="60824" y="-95250"/>
              <a:ext cx="740428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Accuracy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2196"/>
              <a:ext cx="7465104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Using the 13B model got great results. High accuracy in less time.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Indexing according to use case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marL="0" lvl="0" indent="0" algn="l">
                <a:lnSpc>
                  <a:spcPts val="280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0035695" y="6681194"/>
            <a:ext cx="7220189" cy="1613840"/>
            <a:chOff x="0" y="0"/>
            <a:chExt cx="9626919" cy="2151787"/>
          </a:xfrm>
        </p:grpSpPr>
        <p:sp>
          <p:nvSpPr>
            <p:cNvPr id="19" name="TextBox 19"/>
            <p:cNvSpPr txBox="1"/>
            <p:nvPr/>
          </p:nvSpPr>
          <p:spPr>
            <a:xfrm>
              <a:off x="78438" y="-95250"/>
              <a:ext cx="9548481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Scalable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2196"/>
              <a:ext cx="9626919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Established a modular pipeline that exhibits scalability based on usage, capable of accommodating diverse datasets.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636550" y="9590554"/>
            <a:ext cx="229939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11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123279" y="9470913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Abhishek Motlani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  <p:pic>
        <p:nvPicPr>
          <p:cNvPr id="23" name="Picture 22" descr="image-21"/>
          <p:cNvPicPr>
            <a:picLocks noChangeAspect="1"/>
          </p:cNvPicPr>
          <p:nvPr/>
        </p:nvPicPr>
        <p:blipFill>
          <a:blip r:embed="rId4"/>
          <a:srcRect l="3403" t="11549" r="10174" b="6929"/>
          <a:stretch>
            <a:fillRect/>
          </a:stretch>
        </p:blipFill>
        <p:spPr>
          <a:xfrm>
            <a:off x="1066800" y="6793865"/>
            <a:ext cx="16129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-191351"/>
            <a:ext cx="9526703" cy="10669703"/>
            <a:chOff x="0" y="0"/>
            <a:chExt cx="2509090" cy="2810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9090" cy="2810128"/>
            </a:xfrm>
            <a:custGeom>
              <a:avLst/>
              <a:gdLst/>
              <a:ahLst/>
              <a:cxnLst/>
              <a:rect l="l" t="t" r="r" b="b"/>
              <a:pathLst>
                <a:path w="2509090" h="2810128">
                  <a:moveTo>
                    <a:pt x="0" y="0"/>
                  </a:moveTo>
                  <a:lnTo>
                    <a:pt x="2509090" y="0"/>
                  </a:lnTo>
                  <a:lnTo>
                    <a:pt x="2509090" y="2810128"/>
                  </a:lnTo>
                  <a:lnTo>
                    <a:pt x="0" y="2810128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09090" cy="2848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683100" y="2758673"/>
            <a:ext cx="6927821" cy="6268426"/>
          </a:xfrm>
          <a:custGeom>
            <a:avLst/>
            <a:gdLst/>
            <a:ahLst/>
            <a:cxnLst/>
            <a:rect l="l" t="t" r="r" b="b"/>
            <a:pathLst>
              <a:path w="6927821" h="6268426">
                <a:moveTo>
                  <a:pt x="0" y="0"/>
                </a:moveTo>
                <a:lnTo>
                  <a:pt x="6927821" y="0"/>
                </a:lnTo>
                <a:lnTo>
                  <a:pt x="6927821" y="6268426"/>
                </a:lnTo>
                <a:lnTo>
                  <a:pt x="0" y="626842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39404" y="752596"/>
            <a:ext cx="5831237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INTERNAL CHATGPT</a:t>
            </a:r>
            <a:endParaRPr lang="en-US" sz="8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88960" y="3781511"/>
            <a:ext cx="6532124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Current Functionalities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1)We currently possess a chat engine designed for single user.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2)Presently utilizing a vector index system.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  <a:p>
            <a:pPr>
              <a:lnSpc>
                <a:spcPts val="2800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1588960" y="6310275"/>
            <a:ext cx="6532124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Future Prospects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1) Create a personalized chat engine tailored for multiple individual users.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2)Develop a more sophisticated indexing like tree index, key-word table index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610921" y="9470913"/>
            <a:ext cx="233511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12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23279" y="9470913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Abhishek Motlani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82244" y="2129551"/>
            <a:ext cx="2942120" cy="1086321"/>
          </a:xfrm>
          <a:custGeom>
            <a:avLst/>
            <a:gdLst/>
            <a:ahLst/>
            <a:cxnLst/>
            <a:rect l="l" t="t" r="r" b="b"/>
            <a:pathLst>
              <a:path w="2942120" h="1086321">
                <a:moveTo>
                  <a:pt x="0" y="0"/>
                </a:moveTo>
                <a:lnTo>
                  <a:pt x="2942120" y="0"/>
                </a:lnTo>
                <a:lnTo>
                  <a:pt x="2942120" y="1086321"/>
                </a:lnTo>
                <a:lnTo>
                  <a:pt x="0" y="10863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02867" y="1976554"/>
            <a:ext cx="2652028" cy="1392314"/>
          </a:xfrm>
          <a:custGeom>
            <a:avLst/>
            <a:gdLst/>
            <a:ahLst/>
            <a:cxnLst/>
            <a:rect l="l" t="t" r="r" b="b"/>
            <a:pathLst>
              <a:path w="2652028" h="1392314">
                <a:moveTo>
                  <a:pt x="0" y="0"/>
                </a:moveTo>
                <a:lnTo>
                  <a:pt x="2652028" y="0"/>
                </a:lnTo>
                <a:lnTo>
                  <a:pt x="2652028" y="1392315"/>
                </a:lnTo>
                <a:lnTo>
                  <a:pt x="0" y="1392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-1080351" y="-458511"/>
            <a:ext cx="20113936" cy="13832329"/>
            <a:chOff x="0" y="0"/>
            <a:chExt cx="5297498" cy="36430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97498" cy="3643083"/>
            </a:xfrm>
            <a:custGeom>
              <a:avLst/>
              <a:gdLst/>
              <a:ahLst/>
              <a:cxnLst/>
              <a:rect l="l" t="t" r="r" b="b"/>
              <a:pathLst>
                <a:path w="5297498" h="3643083">
                  <a:moveTo>
                    <a:pt x="0" y="0"/>
                  </a:moveTo>
                  <a:lnTo>
                    <a:pt x="5297498" y="0"/>
                  </a:lnTo>
                  <a:lnTo>
                    <a:pt x="5297498" y="3643083"/>
                  </a:lnTo>
                  <a:lnTo>
                    <a:pt x="0" y="3643083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297498" cy="3681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378735" y="2104423"/>
            <a:ext cx="1976422" cy="1111449"/>
          </a:xfrm>
          <a:custGeom>
            <a:avLst/>
            <a:gdLst/>
            <a:ahLst/>
            <a:cxnLst/>
            <a:rect l="l" t="t" r="r" b="b"/>
            <a:pathLst>
              <a:path w="1976422" h="1111449">
                <a:moveTo>
                  <a:pt x="0" y="0"/>
                </a:moveTo>
                <a:lnTo>
                  <a:pt x="1976422" y="0"/>
                </a:lnTo>
                <a:lnTo>
                  <a:pt x="1976422" y="1111449"/>
                </a:lnTo>
                <a:lnTo>
                  <a:pt x="0" y="1111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281127" y="3462926"/>
            <a:ext cx="15725747" cy="5712863"/>
            <a:chOff x="0" y="0"/>
            <a:chExt cx="20967662" cy="7617150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0" y="0"/>
              <a:ext cx="3606306" cy="3425105"/>
              <a:chOff x="0" y="0"/>
              <a:chExt cx="712357" cy="6765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12357" cy="676564"/>
              </a:xfrm>
              <a:custGeom>
                <a:avLst/>
                <a:gdLst/>
                <a:ahLst/>
                <a:cxnLst/>
                <a:rect l="l" t="t" r="r" b="b"/>
                <a:pathLst>
                  <a:path w="712357" h="676564">
                    <a:moveTo>
                      <a:pt x="145981" y="0"/>
                    </a:moveTo>
                    <a:lnTo>
                      <a:pt x="566376" y="0"/>
                    </a:lnTo>
                    <a:cubicBezTo>
                      <a:pt x="605093" y="0"/>
                      <a:pt x="642223" y="15380"/>
                      <a:pt x="669600" y="42757"/>
                    </a:cubicBezTo>
                    <a:cubicBezTo>
                      <a:pt x="696977" y="70133"/>
                      <a:pt x="712357" y="107264"/>
                      <a:pt x="712357" y="145981"/>
                    </a:cubicBezTo>
                    <a:lnTo>
                      <a:pt x="712357" y="530583"/>
                    </a:lnTo>
                    <a:cubicBezTo>
                      <a:pt x="712357" y="569300"/>
                      <a:pt x="696977" y="606431"/>
                      <a:pt x="669600" y="633807"/>
                    </a:cubicBezTo>
                    <a:cubicBezTo>
                      <a:pt x="642223" y="661184"/>
                      <a:pt x="605093" y="676564"/>
                      <a:pt x="566376" y="676564"/>
                    </a:cubicBezTo>
                    <a:lnTo>
                      <a:pt x="145981" y="676564"/>
                    </a:lnTo>
                    <a:cubicBezTo>
                      <a:pt x="107264" y="676564"/>
                      <a:pt x="70133" y="661184"/>
                      <a:pt x="42757" y="633807"/>
                    </a:cubicBezTo>
                    <a:cubicBezTo>
                      <a:pt x="15380" y="606431"/>
                      <a:pt x="0" y="569300"/>
                      <a:pt x="0" y="530583"/>
                    </a:cubicBezTo>
                    <a:lnTo>
                      <a:pt x="0" y="145981"/>
                    </a:lnTo>
                    <a:cubicBezTo>
                      <a:pt x="0" y="107264"/>
                      <a:pt x="15380" y="70133"/>
                      <a:pt x="42757" y="42757"/>
                    </a:cubicBezTo>
                    <a:cubicBezTo>
                      <a:pt x="70133" y="15380"/>
                      <a:pt x="107264" y="0"/>
                      <a:pt x="145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712357" cy="7146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Load Llama2 - 13b chat using LlamaCPP. Specify temperarure, max_new_tokens, context_widow, n_gpu_layers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5380086" y="0"/>
              <a:ext cx="3371861" cy="3425105"/>
              <a:chOff x="0" y="0"/>
              <a:chExt cx="666047" cy="67656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66047" cy="676564"/>
              </a:xfrm>
              <a:custGeom>
                <a:avLst/>
                <a:gdLst/>
                <a:ahLst/>
                <a:cxnLst/>
                <a:rect l="l" t="t" r="r" b="b"/>
                <a:pathLst>
                  <a:path w="666047" h="676564">
                    <a:moveTo>
                      <a:pt x="156131" y="0"/>
                    </a:moveTo>
                    <a:lnTo>
                      <a:pt x="509916" y="0"/>
                    </a:lnTo>
                    <a:cubicBezTo>
                      <a:pt x="551325" y="0"/>
                      <a:pt x="591037" y="16449"/>
                      <a:pt x="620317" y="45730"/>
                    </a:cubicBezTo>
                    <a:cubicBezTo>
                      <a:pt x="649597" y="75010"/>
                      <a:pt x="666047" y="114722"/>
                      <a:pt x="666047" y="156131"/>
                    </a:cubicBezTo>
                    <a:lnTo>
                      <a:pt x="666047" y="520433"/>
                    </a:lnTo>
                    <a:cubicBezTo>
                      <a:pt x="666047" y="561842"/>
                      <a:pt x="649597" y="601554"/>
                      <a:pt x="620317" y="630834"/>
                    </a:cubicBezTo>
                    <a:cubicBezTo>
                      <a:pt x="591037" y="660115"/>
                      <a:pt x="551325" y="676564"/>
                      <a:pt x="509916" y="676564"/>
                    </a:cubicBezTo>
                    <a:lnTo>
                      <a:pt x="156131" y="676564"/>
                    </a:lnTo>
                    <a:cubicBezTo>
                      <a:pt x="114722" y="676564"/>
                      <a:pt x="75010" y="660115"/>
                      <a:pt x="45730" y="630834"/>
                    </a:cubicBezTo>
                    <a:cubicBezTo>
                      <a:pt x="16449" y="601554"/>
                      <a:pt x="0" y="561842"/>
                      <a:pt x="0" y="520433"/>
                    </a:cubicBezTo>
                    <a:lnTo>
                      <a:pt x="0" y="156131"/>
                    </a:lnTo>
                    <a:cubicBezTo>
                      <a:pt x="0" y="114722"/>
                      <a:pt x="16449" y="75010"/>
                      <a:pt x="45730" y="45730"/>
                    </a:cubicBezTo>
                    <a:cubicBezTo>
                      <a:pt x="75010" y="16449"/>
                      <a:pt x="114722" y="0"/>
                      <a:pt x="15613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666047" cy="7146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Load bge-small-en-v1.5 embedding model from Huggingface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107070" y="98849"/>
              <a:ext cx="3849572" cy="3301638"/>
              <a:chOff x="0" y="0"/>
              <a:chExt cx="760409" cy="6521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60409" cy="652175"/>
              </a:xfrm>
              <a:custGeom>
                <a:avLst/>
                <a:gdLst/>
                <a:ahLst/>
                <a:cxnLst/>
                <a:rect l="l" t="t" r="r" b="b"/>
                <a:pathLst>
                  <a:path w="760409" h="652175">
                    <a:moveTo>
                      <a:pt x="136756" y="0"/>
                    </a:moveTo>
                    <a:lnTo>
                      <a:pt x="623654" y="0"/>
                    </a:lnTo>
                    <a:cubicBezTo>
                      <a:pt x="659923" y="0"/>
                      <a:pt x="694708" y="14408"/>
                      <a:pt x="720354" y="40055"/>
                    </a:cubicBezTo>
                    <a:cubicBezTo>
                      <a:pt x="746001" y="65701"/>
                      <a:pt x="760409" y="100486"/>
                      <a:pt x="760409" y="136756"/>
                    </a:cubicBezTo>
                    <a:lnTo>
                      <a:pt x="760409" y="515420"/>
                    </a:lnTo>
                    <a:cubicBezTo>
                      <a:pt x="760409" y="590948"/>
                      <a:pt x="699182" y="652175"/>
                      <a:pt x="623654" y="652175"/>
                    </a:cubicBezTo>
                    <a:lnTo>
                      <a:pt x="136756" y="652175"/>
                    </a:lnTo>
                    <a:cubicBezTo>
                      <a:pt x="61228" y="652175"/>
                      <a:pt x="0" y="590948"/>
                      <a:pt x="0" y="515420"/>
                    </a:cubicBezTo>
                    <a:lnTo>
                      <a:pt x="0" y="136756"/>
                    </a:lnTo>
                    <a:cubicBezTo>
                      <a:pt x="0" y="61228"/>
                      <a:pt x="61228" y="0"/>
                      <a:pt x="13675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760409" cy="690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Load Persisted Vector Store indexed contracts using LlamaIndex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17502114" y="321270"/>
              <a:ext cx="3465548" cy="2782564"/>
              <a:chOff x="0" y="0"/>
              <a:chExt cx="684553" cy="54964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84553" cy="549642"/>
              </a:xfrm>
              <a:custGeom>
                <a:avLst/>
                <a:gdLst/>
                <a:ahLst/>
                <a:cxnLst/>
                <a:rect l="l" t="t" r="r" b="b"/>
                <a:pathLst>
                  <a:path w="684553" h="549642">
                    <a:moveTo>
                      <a:pt x="151910" y="0"/>
                    </a:moveTo>
                    <a:lnTo>
                      <a:pt x="532643" y="0"/>
                    </a:lnTo>
                    <a:cubicBezTo>
                      <a:pt x="616540" y="0"/>
                      <a:pt x="684553" y="68012"/>
                      <a:pt x="684553" y="151910"/>
                    </a:cubicBezTo>
                    <a:lnTo>
                      <a:pt x="684553" y="397733"/>
                    </a:lnTo>
                    <a:cubicBezTo>
                      <a:pt x="684553" y="481630"/>
                      <a:pt x="616540" y="549642"/>
                      <a:pt x="532643" y="549642"/>
                    </a:cubicBezTo>
                    <a:lnTo>
                      <a:pt x="151910" y="549642"/>
                    </a:lnTo>
                    <a:cubicBezTo>
                      <a:pt x="68012" y="549642"/>
                      <a:pt x="0" y="481630"/>
                      <a:pt x="0" y="397733"/>
                    </a:cubicBezTo>
                    <a:lnTo>
                      <a:pt x="0" y="151910"/>
                    </a:lnTo>
                    <a:cubicBezTo>
                      <a:pt x="0" y="68012"/>
                      <a:pt x="68012" y="0"/>
                      <a:pt x="15191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684553" cy="5877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Initialize chat engine with context chat mode and memory buffer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sp>
          <p:nvSpPr>
            <p:cNvPr id="21" name="AutoShape 21"/>
            <p:cNvSpPr/>
            <p:nvPr/>
          </p:nvSpPr>
          <p:spPr>
            <a:xfrm>
              <a:off x="3606306" y="1712553"/>
              <a:ext cx="1773780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8751948" y="1712553"/>
              <a:ext cx="2355122" cy="3711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3" name="AutoShape 23"/>
            <p:cNvSpPr/>
            <p:nvPr/>
          </p:nvSpPr>
          <p:spPr>
            <a:xfrm flipV="1">
              <a:off x="14956642" y="1712553"/>
              <a:ext cx="2545473" cy="3711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0">
              <a:off x="17502114" y="4834586"/>
              <a:ext cx="3465548" cy="2782564"/>
              <a:chOff x="0" y="0"/>
              <a:chExt cx="684553" cy="54964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84553" cy="549642"/>
              </a:xfrm>
              <a:custGeom>
                <a:avLst/>
                <a:gdLst/>
                <a:ahLst/>
                <a:cxnLst/>
                <a:rect l="l" t="t" r="r" b="b"/>
                <a:pathLst>
                  <a:path w="684553" h="549642">
                    <a:moveTo>
                      <a:pt x="151910" y="0"/>
                    </a:moveTo>
                    <a:lnTo>
                      <a:pt x="532643" y="0"/>
                    </a:lnTo>
                    <a:cubicBezTo>
                      <a:pt x="616540" y="0"/>
                      <a:pt x="684553" y="68012"/>
                      <a:pt x="684553" y="151910"/>
                    </a:cubicBezTo>
                    <a:lnTo>
                      <a:pt x="684553" y="397733"/>
                    </a:lnTo>
                    <a:cubicBezTo>
                      <a:pt x="684553" y="481630"/>
                      <a:pt x="616540" y="549642"/>
                      <a:pt x="532643" y="549642"/>
                    </a:cubicBezTo>
                    <a:lnTo>
                      <a:pt x="151910" y="549642"/>
                    </a:lnTo>
                    <a:cubicBezTo>
                      <a:pt x="68012" y="549642"/>
                      <a:pt x="0" y="481630"/>
                      <a:pt x="0" y="397733"/>
                    </a:cubicBezTo>
                    <a:lnTo>
                      <a:pt x="0" y="151910"/>
                    </a:lnTo>
                    <a:cubicBezTo>
                      <a:pt x="0" y="68012"/>
                      <a:pt x="68012" y="0"/>
                      <a:pt x="15191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684553" cy="5877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Cache Resource Using Streamlit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1491094" y="4834586"/>
              <a:ext cx="3465548" cy="2782564"/>
              <a:chOff x="0" y="0"/>
              <a:chExt cx="684553" cy="54964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84553" cy="549642"/>
              </a:xfrm>
              <a:custGeom>
                <a:avLst/>
                <a:gdLst/>
                <a:ahLst/>
                <a:cxnLst/>
                <a:rect l="l" t="t" r="r" b="b"/>
                <a:pathLst>
                  <a:path w="684553" h="549642">
                    <a:moveTo>
                      <a:pt x="151910" y="0"/>
                    </a:moveTo>
                    <a:lnTo>
                      <a:pt x="532643" y="0"/>
                    </a:lnTo>
                    <a:cubicBezTo>
                      <a:pt x="616540" y="0"/>
                      <a:pt x="684553" y="68012"/>
                      <a:pt x="684553" y="151910"/>
                    </a:cubicBezTo>
                    <a:lnTo>
                      <a:pt x="684553" y="397733"/>
                    </a:lnTo>
                    <a:cubicBezTo>
                      <a:pt x="684553" y="481630"/>
                      <a:pt x="616540" y="549642"/>
                      <a:pt x="532643" y="549642"/>
                    </a:cubicBezTo>
                    <a:lnTo>
                      <a:pt x="151910" y="549642"/>
                    </a:lnTo>
                    <a:cubicBezTo>
                      <a:pt x="68012" y="549642"/>
                      <a:pt x="0" y="481630"/>
                      <a:pt x="0" y="397733"/>
                    </a:cubicBezTo>
                    <a:lnTo>
                      <a:pt x="0" y="151910"/>
                    </a:lnTo>
                    <a:cubicBezTo>
                      <a:pt x="0" y="68012"/>
                      <a:pt x="68012" y="0"/>
                      <a:pt x="15191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684553" cy="5877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Get response to User Queries by fetching most relevant nodes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sp>
          <p:nvSpPr>
            <p:cNvPr id="30" name="AutoShape 30"/>
            <p:cNvSpPr/>
            <p:nvPr/>
          </p:nvSpPr>
          <p:spPr>
            <a:xfrm flipH="1">
              <a:off x="14956642" y="6200468"/>
              <a:ext cx="2545473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1" name="AutoShape 31"/>
            <p:cNvSpPr/>
            <p:nvPr/>
          </p:nvSpPr>
          <p:spPr>
            <a:xfrm flipH="1">
              <a:off x="19209488" y="3103835"/>
              <a:ext cx="25400" cy="187130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2" name="Freeform 32"/>
            <p:cNvSpPr/>
            <p:nvPr/>
          </p:nvSpPr>
          <p:spPr>
            <a:xfrm>
              <a:off x="5380086" y="4834586"/>
              <a:ext cx="4075207" cy="2384135"/>
            </a:xfrm>
            <a:custGeom>
              <a:avLst/>
              <a:gdLst/>
              <a:ahLst/>
              <a:cxnLst/>
              <a:rect l="l" t="t" r="r" b="b"/>
              <a:pathLst>
                <a:path w="4075207" h="2384135">
                  <a:moveTo>
                    <a:pt x="0" y="0"/>
                  </a:moveTo>
                  <a:lnTo>
                    <a:pt x="4075207" y="0"/>
                  </a:lnTo>
                  <a:lnTo>
                    <a:pt x="4075207" y="2384134"/>
                  </a:lnTo>
                  <a:lnTo>
                    <a:pt x="0" y="2384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3" name="Freeform 33"/>
          <p:cNvSpPr/>
          <p:nvPr/>
        </p:nvSpPr>
        <p:spPr>
          <a:xfrm>
            <a:off x="5182244" y="2282548"/>
            <a:ext cx="2942120" cy="1086321"/>
          </a:xfrm>
          <a:custGeom>
            <a:avLst/>
            <a:gdLst/>
            <a:ahLst/>
            <a:cxnLst/>
            <a:rect l="l" t="t" r="r" b="b"/>
            <a:pathLst>
              <a:path w="2942120" h="1086321">
                <a:moveTo>
                  <a:pt x="0" y="0"/>
                </a:moveTo>
                <a:lnTo>
                  <a:pt x="2942120" y="0"/>
                </a:lnTo>
                <a:lnTo>
                  <a:pt x="2942120" y="1086321"/>
                </a:lnTo>
                <a:lnTo>
                  <a:pt x="0" y="108632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555267" y="1976554"/>
            <a:ext cx="2652028" cy="1392314"/>
          </a:xfrm>
          <a:custGeom>
            <a:avLst/>
            <a:gdLst/>
            <a:ahLst/>
            <a:cxnLst/>
            <a:rect l="l" t="t" r="r" b="b"/>
            <a:pathLst>
              <a:path w="2652028" h="1392314">
                <a:moveTo>
                  <a:pt x="0" y="0"/>
                </a:moveTo>
                <a:lnTo>
                  <a:pt x="2652028" y="0"/>
                </a:lnTo>
                <a:lnTo>
                  <a:pt x="2652028" y="1392315"/>
                </a:lnTo>
                <a:lnTo>
                  <a:pt x="0" y="1392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531642" y="6946174"/>
            <a:ext cx="1964522" cy="1964522"/>
          </a:xfrm>
          <a:custGeom>
            <a:avLst/>
            <a:gdLst/>
            <a:ahLst/>
            <a:cxnLst/>
            <a:rect l="l" t="t" r="r" b="b"/>
            <a:pathLst>
              <a:path w="1964522" h="1964522">
                <a:moveTo>
                  <a:pt x="0" y="0"/>
                </a:moveTo>
                <a:lnTo>
                  <a:pt x="1964522" y="0"/>
                </a:lnTo>
                <a:lnTo>
                  <a:pt x="1964522" y="1964522"/>
                </a:lnTo>
                <a:lnTo>
                  <a:pt x="0" y="1964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366946" y="257482"/>
            <a:ext cx="13554108" cy="118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 spc="376">
                <a:solidFill>
                  <a:srgbClr val="000000"/>
                </a:solidFill>
                <a:latin typeface="Montserrat Classic Bold"/>
              </a:rPr>
              <a:t>INFERENCE FLOW</a:t>
            </a:r>
            <a:endParaRPr lang="en-US" sz="8000" spc="376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7631416" y="9590554"/>
            <a:ext cx="240209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13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123279" y="9723007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000000"/>
                </a:solidFill>
                <a:latin typeface="Montserrat Classic Bold"/>
              </a:rPr>
              <a:t>Anish Posim Reddy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Abhishek Motlani | Aarushi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91351" y="-170090"/>
            <a:ext cx="18855715" cy="10627180"/>
            <a:chOff x="0" y="0"/>
            <a:chExt cx="4966114" cy="2798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6114" cy="2798928"/>
            </a:xfrm>
            <a:custGeom>
              <a:avLst/>
              <a:gdLst/>
              <a:ahLst/>
              <a:cxnLst/>
              <a:rect l="l" t="t" r="r" b="b"/>
              <a:pathLst>
                <a:path w="4966114" h="2798928">
                  <a:moveTo>
                    <a:pt x="0" y="0"/>
                  </a:moveTo>
                  <a:lnTo>
                    <a:pt x="4966114" y="0"/>
                  </a:lnTo>
                  <a:lnTo>
                    <a:pt x="4966114" y="2798928"/>
                  </a:lnTo>
                  <a:lnTo>
                    <a:pt x="0" y="2798928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66114" cy="2837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453695" y="1634483"/>
            <a:ext cx="15380609" cy="4032150"/>
            <a:chOff x="0" y="0"/>
            <a:chExt cx="20507479" cy="5376201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2332720"/>
              <a:ext cx="3219488" cy="3043480"/>
              <a:chOff x="0" y="0"/>
              <a:chExt cx="635948" cy="60118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948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635948" h="601181">
                    <a:moveTo>
                      <a:pt x="163520" y="0"/>
                    </a:moveTo>
                    <a:lnTo>
                      <a:pt x="472428" y="0"/>
                    </a:lnTo>
                    <a:cubicBezTo>
                      <a:pt x="562738" y="0"/>
                      <a:pt x="635948" y="73210"/>
                      <a:pt x="635948" y="163520"/>
                    </a:cubicBezTo>
                    <a:lnTo>
                      <a:pt x="635948" y="437661"/>
                    </a:lnTo>
                    <a:cubicBezTo>
                      <a:pt x="635948" y="527971"/>
                      <a:pt x="562738" y="601181"/>
                      <a:pt x="472428" y="601181"/>
                    </a:cubicBezTo>
                    <a:lnTo>
                      <a:pt x="163520" y="601181"/>
                    </a:lnTo>
                    <a:cubicBezTo>
                      <a:pt x="120152" y="601181"/>
                      <a:pt x="78560" y="583953"/>
                      <a:pt x="47894" y="553287"/>
                    </a:cubicBezTo>
                    <a:cubicBezTo>
                      <a:pt x="17228" y="522621"/>
                      <a:pt x="0" y="481030"/>
                      <a:pt x="0" y="437661"/>
                    </a:cubicBezTo>
                    <a:lnTo>
                      <a:pt x="0" y="163520"/>
                    </a:lnTo>
                    <a:cubicBezTo>
                      <a:pt x="0" y="73210"/>
                      <a:pt x="73210" y="0"/>
                      <a:pt x="16352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635948" cy="6392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Generate Questions using Llama2 and Llamaindex on a small subset of nodes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033736" y="2411290"/>
              <a:ext cx="3089990" cy="2886341"/>
              <a:chOff x="0" y="0"/>
              <a:chExt cx="610368" cy="5701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10368" cy="570141"/>
              </a:xfrm>
              <a:custGeom>
                <a:avLst/>
                <a:gdLst/>
                <a:ahLst/>
                <a:cxnLst/>
                <a:rect l="l" t="t" r="r" b="b"/>
                <a:pathLst>
                  <a:path w="610368" h="570141">
                    <a:moveTo>
                      <a:pt x="170373" y="0"/>
                    </a:moveTo>
                    <a:lnTo>
                      <a:pt x="439995" y="0"/>
                    </a:lnTo>
                    <a:cubicBezTo>
                      <a:pt x="485181" y="0"/>
                      <a:pt x="528516" y="17950"/>
                      <a:pt x="560467" y="49901"/>
                    </a:cubicBezTo>
                    <a:cubicBezTo>
                      <a:pt x="592418" y="81852"/>
                      <a:pt x="610368" y="125187"/>
                      <a:pt x="610368" y="170373"/>
                    </a:cubicBezTo>
                    <a:lnTo>
                      <a:pt x="610368" y="399768"/>
                    </a:lnTo>
                    <a:cubicBezTo>
                      <a:pt x="610368" y="444954"/>
                      <a:pt x="592418" y="488289"/>
                      <a:pt x="560467" y="520240"/>
                    </a:cubicBezTo>
                    <a:cubicBezTo>
                      <a:pt x="528516" y="552191"/>
                      <a:pt x="485181" y="570141"/>
                      <a:pt x="439995" y="570141"/>
                    </a:cubicBezTo>
                    <a:lnTo>
                      <a:pt x="170373" y="570141"/>
                    </a:lnTo>
                    <a:cubicBezTo>
                      <a:pt x="125187" y="570141"/>
                      <a:pt x="81852" y="552191"/>
                      <a:pt x="49901" y="520240"/>
                    </a:cubicBezTo>
                    <a:cubicBezTo>
                      <a:pt x="17950" y="488289"/>
                      <a:pt x="0" y="444954"/>
                      <a:pt x="0" y="399768"/>
                    </a:cubicBezTo>
                    <a:lnTo>
                      <a:pt x="0" y="170373"/>
                    </a:lnTo>
                    <a:cubicBezTo>
                      <a:pt x="0" y="125187"/>
                      <a:pt x="17950" y="81852"/>
                      <a:pt x="49901" y="49901"/>
                    </a:cubicBezTo>
                    <a:cubicBezTo>
                      <a:pt x="81852" y="17950"/>
                      <a:pt x="125187" y="0"/>
                      <a:pt x="17037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610368" cy="608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Initialize Evaluators as needed (Faithfulness, Relevancy, etc.)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1727226" y="2487489"/>
              <a:ext cx="3089990" cy="2886341"/>
              <a:chOff x="0" y="0"/>
              <a:chExt cx="610368" cy="5701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10368" cy="570141"/>
              </a:xfrm>
              <a:custGeom>
                <a:avLst/>
                <a:gdLst/>
                <a:ahLst/>
                <a:cxnLst/>
                <a:rect l="l" t="t" r="r" b="b"/>
                <a:pathLst>
                  <a:path w="610368" h="570141">
                    <a:moveTo>
                      <a:pt x="170373" y="0"/>
                    </a:moveTo>
                    <a:lnTo>
                      <a:pt x="439995" y="0"/>
                    </a:lnTo>
                    <a:cubicBezTo>
                      <a:pt x="485181" y="0"/>
                      <a:pt x="528516" y="17950"/>
                      <a:pt x="560467" y="49901"/>
                    </a:cubicBezTo>
                    <a:cubicBezTo>
                      <a:pt x="592418" y="81852"/>
                      <a:pt x="610368" y="125187"/>
                      <a:pt x="610368" y="170373"/>
                    </a:cubicBezTo>
                    <a:lnTo>
                      <a:pt x="610368" y="399768"/>
                    </a:lnTo>
                    <a:cubicBezTo>
                      <a:pt x="610368" y="444954"/>
                      <a:pt x="592418" y="488289"/>
                      <a:pt x="560467" y="520240"/>
                    </a:cubicBezTo>
                    <a:cubicBezTo>
                      <a:pt x="528516" y="552191"/>
                      <a:pt x="485181" y="570141"/>
                      <a:pt x="439995" y="570141"/>
                    </a:cubicBezTo>
                    <a:lnTo>
                      <a:pt x="170373" y="570141"/>
                    </a:lnTo>
                    <a:cubicBezTo>
                      <a:pt x="125187" y="570141"/>
                      <a:pt x="81852" y="552191"/>
                      <a:pt x="49901" y="520240"/>
                    </a:cubicBezTo>
                    <a:cubicBezTo>
                      <a:pt x="17950" y="488289"/>
                      <a:pt x="0" y="444954"/>
                      <a:pt x="0" y="399768"/>
                    </a:cubicBezTo>
                    <a:lnTo>
                      <a:pt x="0" y="170373"/>
                    </a:lnTo>
                    <a:cubicBezTo>
                      <a:pt x="0" y="125187"/>
                      <a:pt x="17950" y="81852"/>
                      <a:pt x="49901" y="49901"/>
                    </a:cubicBezTo>
                    <a:cubicBezTo>
                      <a:pt x="81852" y="17950"/>
                      <a:pt x="125187" y="0"/>
                      <a:pt x="17037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610368" cy="608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Perform Batch Evaluation with multiple workers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7417489" y="2332720"/>
              <a:ext cx="3089990" cy="2886341"/>
              <a:chOff x="0" y="0"/>
              <a:chExt cx="610368" cy="5701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10368" cy="570141"/>
              </a:xfrm>
              <a:custGeom>
                <a:avLst/>
                <a:gdLst/>
                <a:ahLst/>
                <a:cxnLst/>
                <a:rect l="l" t="t" r="r" b="b"/>
                <a:pathLst>
                  <a:path w="610368" h="570141">
                    <a:moveTo>
                      <a:pt x="170373" y="0"/>
                    </a:moveTo>
                    <a:lnTo>
                      <a:pt x="439995" y="0"/>
                    </a:lnTo>
                    <a:cubicBezTo>
                      <a:pt x="485181" y="0"/>
                      <a:pt x="528516" y="17950"/>
                      <a:pt x="560467" y="49901"/>
                    </a:cubicBezTo>
                    <a:cubicBezTo>
                      <a:pt x="592418" y="81852"/>
                      <a:pt x="610368" y="125187"/>
                      <a:pt x="610368" y="170373"/>
                    </a:cubicBezTo>
                    <a:lnTo>
                      <a:pt x="610368" y="399768"/>
                    </a:lnTo>
                    <a:cubicBezTo>
                      <a:pt x="610368" y="444954"/>
                      <a:pt x="592418" y="488289"/>
                      <a:pt x="560467" y="520240"/>
                    </a:cubicBezTo>
                    <a:cubicBezTo>
                      <a:pt x="528516" y="552191"/>
                      <a:pt x="485181" y="570141"/>
                      <a:pt x="439995" y="570141"/>
                    </a:cubicBezTo>
                    <a:lnTo>
                      <a:pt x="170373" y="570141"/>
                    </a:lnTo>
                    <a:cubicBezTo>
                      <a:pt x="125187" y="570141"/>
                      <a:pt x="81852" y="552191"/>
                      <a:pt x="49901" y="520240"/>
                    </a:cubicBezTo>
                    <a:cubicBezTo>
                      <a:pt x="17950" y="488289"/>
                      <a:pt x="0" y="444954"/>
                      <a:pt x="0" y="399768"/>
                    </a:cubicBezTo>
                    <a:lnTo>
                      <a:pt x="0" y="170373"/>
                    </a:lnTo>
                    <a:cubicBezTo>
                      <a:pt x="0" y="125187"/>
                      <a:pt x="17950" y="81852"/>
                      <a:pt x="49901" y="49901"/>
                    </a:cubicBezTo>
                    <a:cubicBezTo>
                      <a:pt x="81852" y="17950"/>
                      <a:pt x="125187" y="0"/>
                      <a:pt x="17037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610368" cy="608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Report Total Scores for each metric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4814218" y="0"/>
              <a:ext cx="2581157" cy="2332720"/>
            </a:xfrm>
            <a:custGeom>
              <a:avLst/>
              <a:gdLst/>
              <a:ahLst/>
              <a:cxnLst/>
              <a:rect l="l" t="t" r="r" b="b"/>
              <a:pathLst>
                <a:path w="2581157" h="2332720">
                  <a:moveTo>
                    <a:pt x="0" y="0"/>
                  </a:moveTo>
                  <a:lnTo>
                    <a:pt x="2581157" y="0"/>
                  </a:lnTo>
                  <a:lnTo>
                    <a:pt x="2581157" y="2332720"/>
                  </a:lnTo>
                  <a:lnTo>
                    <a:pt x="0" y="2332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19" name="AutoShape 19"/>
            <p:cNvSpPr/>
            <p:nvPr/>
          </p:nvSpPr>
          <p:spPr>
            <a:xfrm flipV="1">
              <a:off x="3219488" y="3854460"/>
              <a:ext cx="2814248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9123955" y="3930659"/>
              <a:ext cx="2603271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4814218" y="3879860"/>
              <a:ext cx="2603271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5920508" y="6262333"/>
          <a:ext cx="6446983" cy="1640618"/>
        </p:xfrm>
        <a:graphic>
          <a:graphicData uri="http://schemas.openxmlformats.org/drawingml/2006/table">
            <a:tbl>
              <a:tblPr/>
              <a:tblGrid>
                <a:gridCol w="3236476"/>
                <a:gridCol w="3210507"/>
              </a:tblGrid>
              <a:tr h="819122"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 Bold"/>
                        </a:rPr>
                        <a:t>Faithfulness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 Bold"/>
                        </a:rPr>
                        <a:t>Relevancy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496"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" panose="00000500000000000000"/>
                        </a:rPr>
                        <a:t>85%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" panose="00000500000000000000"/>
                        </a:rPr>
                        <a:t>80%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3"/>
          <p:cNvSpPr txBox="1"/>
          <p:nvPr/>
        </p:nvSpPr>
        <p:spPr>
          <a:xfrm>
            <a:off x="2366946" y="261527"/>
            <a:ext cx="13554108" cy="118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 spc="376">
                <a:solidFill>
                  <a:srgbClr val="000000"/>
                </a:solidFill>
                <a:latin typeface="Montserrat Classic Bold"/>
              </a:rPr>
              <a:t>EVALUATION PIPELINE</a:t>
            </a:r>
            <a:endParaRPr lang="en-US" sz="8000" spc="376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628737" y="9716602"/>
            <a:ext cx="245566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14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23279" y="9723007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000000"/>
                </a:solidFill>
                <a:latin typeface="Montserrat Classic Bold"/>
              </a:rPr>
              <a:t>Anish Posim Reddy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Abhishek Motlani | Aarushi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91351" y="-170090"/>
            <a:ext cx="18998776" cy="10627180"/>
            <a:chOff x="0" y="0"/>
            <a:chExt cx="5003793" cy="2798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3793" cy="2798928"/>
            </a:xfrm>
            <a:custGeom>
              <a:avLst/>
              <a:gdLst/>
              <a:ahLst/>
              <a:cxnLst/>
              <a:rect l="l" t="t" r="r" b="b"/>
              <a:pathLst>
                <a:path w="5003793" h="2798928">
                  <a:moveTo>
                    <a:pt x="0" y="0"/>
                  </a:moveTo>
                  <a:lnTo>
                    <a:pt x="5003793" y="0"/>
                  </a:lnTo>
                  <a:lnTo>
                    <a:pt x="5003793" y="2798928"/>
                  </a:lnTo>
                  <a:lnTo>
                    <a:pt x="0" y="2798928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03793" cy="2837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21930" y="4638466"/>
            <a:ext cx="3453113" cy="2921254"/>
            <a:chOff x="0" y="0"/>
            <a:chExt cx="909462" cy="769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462" cy="769384"/>
            </a:xfrm>
            <a:custGeom>
              <a:avLst/>
              <a:gdLst/>
              <a:ahLst/>
              <a:cxnLst/>
              <a:rect l="l" t="t" r="r" b="b"/>
              <a:pathLst>
                <a:path w="909462" h="769384">
                  <a:moveTo>
                    <a:pt x="114343" y="0"/>
                  </a:moveTo>
                  <a:lnTo>
                    <a:pt x="795119" y="0"/>
                  </a:lnTo>
                  <a:cubicBezTo>
                    <a:pt x="825445" y="0"/>
                    <a:pt x="854528" y="12047"/>
                    <a:pt x="875972" y="33490"/>
                  </a:cubicBezTo>
                  <a:cubicBezTo>
                    <a:pt x="897415" y="54934"/>
                    <a:pt x="909462" y="84017"/>
                    <a:pt x="909462" y="114343"/>
                  </a:cubicBezTo>
                  <a:lnTo>
                    <a:pt x="909462" y="655041"/>
                  </a:lnTo>
                  <a:cubicBezTo>
                    <a:pt x="909462" y="685367"/>
                    <a:pt x="897415" y="714450"/>
                    <a:pt x="875972" y="735894"/>
                  </a:cubicBezTo>
                  <a:cubicBezTo>
                    <a:pt x="854528" y="757337"/>
                    <a:pt x="825445" y="769384"/>
                    <a:pt x="795119" y="769384"/>
                  </a:cubicBezTo>
                  <a:lnTo>
                    <a:pt x="114343" y="769384"/>
                  </a:lnTo>
                  <a:cubicBezTo>
                    <a:pt x="84017" y="769384"/>
                    <a:pt x="54934" y="757337"/>
                    <a:pt x="33490" y="735894"/>
                  </a:cubicBezTo>
                  <a:cubicBezTo>
                    <a:pt x="12047" y="714450"/>
                    <a:pt x="0" y="685367"/>
                    <a:pt x="0" y="655041"/>
                  </a:cubicBezTo>
                  <a:lnTo>
                    <a:pt x="0" y="114343"/>
                  </a:lnTo>
                  <a:cubicBezTo>
                    <a:pt x="0" y="84017"/>
                    <a:pt x="12047" y="54934"/>
                    <a:pt x="33490" y="33490"/>
                  </a:cubicBezTo>
                  <a:cubicBezTo>
                    <a:pt x="54934" y="12047"/>
                    <a:pt x="84017" y="0"/>
                    <a:pt x="1143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6E3">
                    <a:alpha val="100000"/>
                  </a:srgbClr>
                </a:gs>
                <a:gs pos="100000">
                  <a:srgbClr val="80A8B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9462" cy="807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 Bold"/>
                </a:rPr>
                <a:t>Query: </a:t>
              </a:r>
              <a:endParaRPr lang="en-US" sz="2000">
                <a:solidFill>
                  <a:srgbClr val="000000"/>
                </a:solidFill>
                <a:latin typeface="Montserrat Classic Bold"/>
              </a:endParaR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What is the purpose of establishing reciprocal easements for access, ingress, and egress to and from the lots?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123279" y="4967585"/>
            <a:ext cx="2414616" cy="2263016"/>
            <a:chOff x="0" y="0"/>
            <a:chExt cx="635948" cy="5960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948" cy="596021"/>
            </a:xfrm>
            <a:custGeom>
              <a:avLst/>
              <a:gdLst/>
              <a:ahLst/>
              <a:cxnLst/>
              <a:rect l="l" t="t" r="r" b="b"/>
              <a:pathLst>
                <a:path w="635948" h="596021">
                  <a:moveTo>
                    <a:pt x="163520" y="0"/>
                  </a:moveTo>
                  <a:lnTo>
                    <a:pt x="472428" y="0"/>
                  </a:lnTo>
                  <a:cubicBezTo>
                    <a:pt x="562738" y="0"/>
                    <a:pt x="635948" y="73210"/>
                    <a:pt x="635948" y="163520"/>
                  </a:cubicBezTo>
                  <a:lnTo>
                    <a:pt x="635948" y="432501"/>
                  </a:lnTo>
                  <a:cubicBezTo>
                    <a:pt x="635948" y="522810"/>
                    <a:pt x="562738" y="596021"/>
                    <a:pt x="472428" y="596021"/>
                  </a:cubicBezTo>
                  <a:lnTo>
                    <a:pt x="163520" y="596021"/>
                  </a:lnTo>
                  <a:cubicBezTo>
                    <a:pt x="73210" y="596021"/>
                    <a:pt x="0" y="522810"/>
                    <a:pt x="0" y="432501"/>
                  </a:cubicBezTo>
                  <a:lnTo>
                    <a:pt x="0" y="163520"/>
                  </a:lnTo>
                  <a:cubicBezTo>
                    <a:pt x="0" y="73210"/>
                    <a:pt x="73210" y="0"/>
                    <a:pt x="1635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6E3">
                    <a:alpha val="100000"/>
                  </a:srgbClr>
                </a:gs>
                <a:gs pos="100000">
                  <a:srgbClr val="80A8B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35948" cy="634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Index Data Structure - fetches all records with reciprocal easements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8183880" y="4986635"/>
            <a:ext cx="2414616" cy="2263016"/>
            <a:chOff x="0" y="0"/>
            <a:chExt cx="635948" cy="5960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948" cy="596021"/>
            </a:xfrm>
            <a:custGeom>
              <a:avLst/>
              <a:gdLst/>
              <a:ahLst/>
              <a:cxnLst/>
              <a:rect l="l" t="t" r="r" b="b"/>
              <a:pathLst>
                <a:path w="635948" h="596021">
                  <a:moveTo>
                    <a:pt x="163520" y="0"/>
                  </a:moveTo>
                  <a:lnTo>
                    <a:pt x="472428" y="0"/>
                  </a:lnTo>
                  <a:cubicBezTo>
                    <a:pt x="562738" y="0"/>
                    <a:pt x="635948" y="73210"/>
                    <a:pt x="635948" y="163520"/>
                  </a:cubicBezTo>
                  <a:lnTo>
                    <a:pt x="635948" y="432501"/>
                  </a:lnTo>
                  <a:cubicBezTo>
                    <a:pt x="635948" y="522810"/>
                    <a:pt x="562738" y="596021"/>
                    <a:pt x="472428" y="596021"/>
                  </a:cubicBezTo>
                  <a:lnTo>
                    <a:pt x="163520" y="596021"/>
                  </a:lnTo>
                  <a:cubicBezTo>
                    <a:pt x="73210" y="596021"/>
                    <a:pt x="0" y="522810"/>
                    <a:pt x="0" y="432501"/>
                  </a:cubicBezTo>
                  <a:lnTo>
                    <a:pt x="0" y="163520"/>
                  </a:lnTo>
                  <a:cubicBezTo>
                    <a:pt x="0" y="73210"/>
                    <a:pt x="73210" y="0"/>
                    <a:pt x="1635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6E3">
                    <a:alpha val="100000"/>
                  </a:srgbClr>
                </a:gs>
                <a:gs pos="100000">
                  <a:srgbClr val="80A8B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35948" cy="634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Response Object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1166065" y="1671391"/>
            <a:ext cx="2721445" cy="3368929"/>
            <a:chOff x="0" y="0"/>
            <a:chExt cx="716759" cy="8872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6759" cy="887290"/>
            </a:xfrm>
            <a:custGeom>
              <a:avLst/>
              <a:gdLst/>
              <a:ahLst/>
              <a:cxnLst/>
              <a:rect l="l" t="t" r="r" b="b"/>
              <a:pathLst>
                <a:path w="716759" h="887290">
                  <a:moveTo>
                    <a:pt x="145084" y="0"/>
                  </a:moveTo>
                  <a:lnTo>
                    <a:pt x="571675" y="0"/>
                  </a:lnTo>
                  <a:cubicBezTo>
                    <a:pt x="610154" y="0"/>
                    <a:pt x="647057" y="15286"/>
                    <a:pt x="674265" y="42494"/>
                  </a:cubicBezTo>
                  <a:cubicBezTo>
                    <a:pt x="701474" y="69703"/>
                    <a:pt x="716759" y="106605"/>
                    <a:pt x="716759" y="145084"/>
                  </a:cubicBezTo>
                  <a:lnTo>
                    <a:pt x="716759" y="742206"/>
                  </a:lnTo>
                  <a:cubicBezTo>
                    <a:pt x="716759" y="780685"/>
                    <a:pt x="701474" y="817587"/>
                    <a:pt x="674265" y="844796"/>
                  </a:cubicBezTo>
                  <a:cubicBezTo>
                    <a:pt x="647057" y="872004"/>
                    <a:pt x="610154" y="887290"/>
                    <a:pt x="571675" y="887290"/>
                  </a:cubicBezTo>
                  <a:lnTo>
                    <a:pt x="145084" y="887290"/>
                  </a:lnTo>
                  <a:cubicBezTo>
                    <a:pt x="106605" y="887290"/>
                    <a:pt x="69703" y="872004"/>
                    <a:pt x="42494" y="844796"/>
                  </a:cubicBezTo>
                  <a:cubicBezTo>
                    <a:pt x="15286" y="817587"/>
                    <a:pt x="0" y="780685"/>
                    <a:pt x="0" y="742206"/>
                  </a:cubicBezTo>
                  <a:lnTo>
                    <a:pt x="0" y="145084"/>
                  </a:lnTo>
                  <a:cubicBezTo>
                    <a:pt x="0" y="106605"/>
                    <a:pt x="15286" y="69703"/>
                    <a:pt x="42494" y="42494"/>
                  </a:cubicBezTo>
                  <a:cubicBezTo>
                    <a:pt x="69703" y="15286"/>
                    <a:pt x="106605" y="0"/>
                    <a:pt x="1450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6E3">
                    <a:alpha val="100000"/>
                  </a:srgbClr>
                </a:gs>
                <a:gs pos="100000">
                  <a:srgbClr val="80A8B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16759" cy="925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Response Text -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Montserrat Classic" panose="00000500000000000000"/>
                </a:rPr>
                <a:t>Based on the provided context information, the purpose of establishing reciprocal easements for access, ingress, and egress to and from the lots is to grant each owner the right to...</a:t>
              </a:r>
              <a:endParaRPr lang="en-US" sz="16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 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1166065" y="5316545"/>
            <a:ext cx="2721445" cy="3691591"/>
            <a:chOff x="0" y="0"/>
            <a:chExt cx="716759" cy="97227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16759" cy="972271"/>
            </a:xfrm>
            <a:custGeom>
              <a:avLst/>
              <a:gdLst/>
              <a:ahLst/>
              <a:cxnLst/>
              <a:rect l="l" t="t" r="r" b="b"/>
              <a:pathLst>
                <a:path w="716759" h="972271">
                  <a:moveTo>
                    <a:pt x="145084" y="0"/>
                  </a:moveTo>
                  <a:lnTo>
                    <a:pt x="571675" y="0"/>
                  </a:lnTo>
                  <a:cubicBezTo>
                    <a:pt x="610154" y="0"/>
                    <a:pt x="647057" y="15286"/>
                    <a:pt x="674265" y="42494"/>
                  </a:cubicBezTo>
                  <a:cubicBezTo>
                    <a:pt x="701474" y="69703"/>
                    <a:pt x="716759" y="106605"/>
                    <a:pt x="716759" y="145084"/>
                  </a:cubicBezTo>
                  <a:lnTo>
                    <a:pt x="716759" y="827187"/>
                  </a:lnTo>
                  <a:cubicBezTo>
                    <a:pt x="716759" y="865666"/>
                    <a:pt x="701474" y="902568"/>
                    <a:pt x="674265" y="929777"/>
                  </a:cubicBezTo>
                  <a:cubicBezTo>
                    <a:pt x="647057" y="956985"/>
                    <a:pt x="610154" y="972271"/>
                    <a:pt x="571675" y="972271"/>
                  </a:cubicBezTo>
                  <a:lnTo>
                    <a:pt x="145084" y="972271"/>
                  </a:lnTo>
                  <a:cubicBezTo>
                    <a:pt x="106605" y="972271"/>
                    <a:pt x="69703" y="956985"/>
                    <a:pt x="42494" y="929777"/>
                  </a:cubicBezTo>
                  <a:cubicBezTo>
                    <a:pt x="15286" y="902568"/>
                    <a:pt x="0" y="865666"/>
                    <a:pt x="0" y="827187"/>
                  </a:cubicBezTo>
                  <a:lnTo>
                    <a:pt x="0" y="145084"/>
                  </a:lnTo>
                  <a:cubicBezTo>
                    <a:pt x="0" y="106605"/>
                    <a:pt x="15286" y="69703"/>
                    <a:pt x="42494" y="42494"/>
                  </a:cubicBezTo>
                  <a:cubicBezTo>
                    <a:pt x="69703" y="15286"/>
                    <a:pt x="106605" y="0"/>
                    <a:pt x="1450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6E3">
                    <a:alpha val="100000"/>
                  </a:srgbClr>
                </a:gs>
                <a:gs pos="100000">
                  <a:srgbClr val="80A8B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16759" cy="1010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Response Source -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Montserrat Classic" panose="00000500000000000000"/>
                </a:rPr>
                <a:t>OWNER TWO grants to OWNER ONE an easement (hereinafter "Second Easement") of ingress and egress upon Property Two as may reasonably be necessary for the conducting, or causing </a:t>
              </a:r>
              <a:endParaRPr lang="en-US" sz="16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 ...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5040035" y="4011992"/>
            <a:ext cx="2414616" cy="2263016"/>
            <a:chOff x="0" y="0"/>
            <a:chExt cx="635948" cy="59602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948" cy="596021"/>
            </a:xfrm>
            <a:custGeom>
              <a:avLst/>
              <a:gdLst/>
              <a:ahLst/>
              <a:cxnLst/>
              <a:rect l="l" t="t" r="r" b="b"/>
              <a:pathLst>
                <a:path w="635948" h="596021">
                  <a:moveTo>
                    <a:pt x="163520" y="0"/>
                  </a:moveTo>
                  <a:lnTo>
                    <a:pt x="472428" y="0"/>
                  </a:lnTo>
                  <a:cubicBezTo>
                    <a:pt x="562738" y="0"/>
                    <a:pt x="635948" y="73210"/>
                    <a:pt x="635948" y="163520"/>
                  </a:cubicBezTo>
                  <a:lnTo>
                    <a:pt x="635948" y="432501"/>
                  </a:lnTo>
                  <a:cubicBezTo>
                    <a:pt x="635948" y="522810"/>
                    <a:pt x="562738" y="596021"/>
                    <a:pt x="472428" y="596021"/>
                  </a:cubicBezTo>
                  <a:lnTo>
                    <a:pt x="163520" y="596021"/>
                  </a:lnTo>
                  <a:cubicBezTo>
                    <a:pt x="73210" y="596021"/>
                    <a:pt x="0" y="522810"/>
                    <a:pt x="0" y="432501"/>
                  </a:cubicBezTo>
                  <a:lnTo>
                    <a:pt x="0" y="163520"/>
                  </a:lnTo>
                  <a:cubicBezTo>
                    <a:pt x="0" y="73210"/>
                    <a:pt x="73210" y="0"/>
                    <a:pt x="1635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6E3">
                    <a:alpha val="100000"/>
                  </a:srgbClr>
                </a:gs>
                <a:gs pos="100000">
                  <a:srgbClr val="80A8B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35948" cy="634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Evaluation Module - Matches?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5470800" y="7559720"/>
            <a:ext cx="1553087" cy="925372"/>
          </a:xfrm>
          <a:custGeom>
            <a:avLst/>
            <a:gdLst/>
            <a:ahLst/>
            <a:cxnLst/>
            <a:rect l="l" t="t" r="r" b="b"/>
            <a:pathLst>
              <a:path w="1553087" h="925372">
                <a:moveTo>
                  <a:pt x="0" y="0"/>
                </a:moveTo>
                <a:lnTo>
                  <a:pt x="1553087" y="0"/>
                </a:lnTo>
                <a:lnTo>
                  <a:pt x="1553087" y="925372"/>
                </a:lnTo>
                <a:lnTo>
                  <a:pt x="0" y="9253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366946" y="252002"/>
            <a:ext cx="13554108" cy="102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6900" spc="324">
                <a:solidFill>
                  <a:srgbClr val="000000"/>
                </a:solidFill>
                <a:latin typeface="Montserrat Classic Bold"/>
              </a:rPr>
              <a:t>ESTIMATING FAITHFULNESS</a:t>
            </a:r>
            <a:endParaRPr lang="en-US" sz="6900" spc="324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701756" y="9593757"/>
            <a:ext cx="24259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15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3975043" y="6099093"/>
            <a:ext cx="11482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 flipV="1">
            <a:off x="7537895" y="6118143"/>
            <a:ext cx="64598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0598496" y="3355855"/>
            <a:ext cx="567569" cy="27622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10598496" y="6118143"/>
            <a:ext cx="567569" cy="10441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887510" y="4011992"/>
            <a:ext cx="1152525" cy="11315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 flipV="1">
            <a:off x="13887510" y="5143500"/>
            <a:ext cx="1152525" cy="20188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6247343" y="6275008"/>
            <a:ext cx="0" cy="12847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5123279" y="9723007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000000"/>
                </a:solidFill>
                <a:latin typeface="Montserrat Classic Bold"/>
              </a:rPr>
              <a:t>Anish Posim Reddy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Abhishek Motlani | Aarushi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35839" y="-170090"/>
            <a:ext cx="19284899" cy="10627180"/>
            <a:chOff x="0" y="0"/>
            <a:chExt cx="5079150" cy="2798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79150" cy="2798928"/>
            </a:xfrm>
            <a:custGeom>
              <a:avLst/>
              <a:gdLst/>
              <a:ahLst/>
              <a:cxnLst/>
              <a:rect l="l" t="t" r="r" b="b"/>
              <a:pathLst>
                <a:path w="5079150" h="2798928">
                  <a:moveTo>
                    <a:pt x="0" y="0"/>
                  </a:moveTo>
                  <a:lnTo>
                    <a:pt x="5079150" y="0"/>
                  </a:lnTo>
                  <a:lnTo>
                    <a:pt x="5079150" y="2798928"/>
                  </a:lnTo>
                  <a:lnTo>
                    <a:pt x="0" y="2798928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79150" cy="2837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97282" y="2532135"/>
            <a:ext cx="16262018" cy="6397410"/>
            <a:chOff x="0" y="0"/>
            <a:chExt cx="21682691" cy="852988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2370102"/>
              <a:ext cx="3219488" cy="3895005"/>
              <a:chOff x="0" y="0"/>
              <a:chExt cx="635948" cy="76938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948" cy="769384"/>
              </a:xfrm>
              <a:custGeom>
                <a:avLst/>
                <a:gdLst/>
                <a:ahLst/>
                <a:cxnLst/>
                <a:rect l="l" t="t" r="r" b="b"/>
                <a:pathLst>
                  <a:path w="635948" h="769384">
                    <a:moveTo>
                      <a:pt x="163520" y="0"/>
                    </a:moveTo>
                    <a:lnTo>
                      <a:pt x="472428" y="0"/>
                    </a:lnTo>
                    <a:cubicBezTo>
                      <a:pt x="562738" y="0"/>
                      <a:pt x="635948" y="73210"/>
                      <a:pt x="635948" y="163520"/>
                    </a:cubicBezTo>
                    <a:lnTo>
                      <a:pt x="635948" y="605864"/>
                    </a:lnTo>
                    <a:cubicBezTo>
                      <a:pt x="635948" y="649232"/>
                      <a:pt x="618720" y="690824"/>
                      <a:pt x="588054" y="721490"/>
                    </a:cubicBezTo>
                    <a:cubicBezTo>
                      <a:pt x="557388" y="752156"/>
                      <a:pt x="515796" y="769384"/>
                      <a:pt x="472428" y="769384"/>
                    </a:cubicBezTo>
                    <a:lnTo>
                      <a:pt x="163520" y="769384"/>
                    </a:lnTo>
                    <a:cubicBezTo>
                      <a:pt x="73210" y="769384"/>
                      <a:pt x="0" y="696173"/>
                      <a:pt x="0" y="605864"/>
                    </a:cubicBezTo>
                    <a:lnTo>
                      <a:pt x="0" y="163520"/>
                    </a:lnTo>
                    <a:cubicBezTo>
                      <a:pt x="0" y="73210"/>
                      <a:pt x="73210" y="0"/>
                      <a:pt x="16352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635948" cy="8074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 Bold"/>
                  </a:rPr>
                  <a:t>Query: </a:t>
                </a:r>
                <a:endParaRPr lang="en-US" sz="2000">
                  <a:solidFill>
                    <a:srgbClr val="000000"/>
                  </a:solidFill>
                  <a:latin typeface="Montserrat Classic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What are the two easements granted by Vanderbilt Investment Company to the City of Irvine?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4575638" y="2370102"/>
              <a:ext cx="3219488" cy="3017355"/>
              <a:chOff x="0" y="0"/>
              <a:chExt cx="635948" cy="59602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948" cy="596021"/>
              </a:xfrm>
              <a:custGeom>
                <a:avLst/>
                <a:gdLst/>
                <a:ahLst/>
                <a:cxnLst/>
                <a:rect l="l" t="t" r="r" b="b"/>
                <a:pathLst>
                  <a:path w="635948" h="596021">
                    <a:moveTo>
                      <a:pt x="163520" y="0"/>
                    </a:moveTo>
                    <a:lnTo>
                      <a:pt x="472428" y="0"/>
                    </a:lnTo>
                    <a:cubicBezTo>
                      <a:pt x="562738" y="0"/>
                      <a:pt x="635948" y="73210"/>
                      <a:pt x="635948" y="163520"/>
                    </a:cubicBezTo>
                    <a:lnTo>
                      <a:pt x="635948" y="432501"/>
                    </a:lnTo>
                    <a:cubicBezTo>
                      <a:pt x="635948" y="522810"/>
                      <a:pt x="562738" y="596021"/>
                      <a:pt x="472428" y="596021"/>
                    </a:cubicBezTo>
                    <a:lnTo>
                      <a:pt x="163520" y="596021"/>
                    </a:lnTo>
                    <a:cubicBezTo>
                      <a:pt x="73210" y="596021"/>
                      <a:pt x="0" y="522810"/>
                      <a:pt x="0" y="432501"/>
                    </a:cubicBezTo>
                    <a:lnTo>
                      <a:pt x="0" y="163520"/>
                    </a:lnTo>
                    <a:cubicBezTo>
                      <a:pt x="0" y="73210"/>
                      <a:pt x="73210" y="0"/>
                      <a:pt x="16352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635948" cy="6341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Index Data Structure - fetches all records with Vanderbilt Investment Company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9084307" y="2331639"/>
              <a:ext cx="3219488" cy="3043480"/>
              <a:chOff x="0" y="0"/>
              <a:chExt cx="635948" cy="60118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948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635948" h="601181">
                    <a:moveTo>
                      <a:pt x="163520" y="0"/>
                    </a:moveTo>
                    <a:lnTo>
                      <a:pt x="472428" y="0"/>
                    </a:lnTo>
                    <a:cubicBezTo>
                      <a:pt x="562738" y="0"/>
                      <a:pt x="635948" y="73210"/>
                      <a:pt x="635948" y="163520"/>
                    </a:cubicBezTo>
                    <a:lnTo>
                      <a:pt x="635948" y="437661"/>
                    </a:lnTo>
                    <a:cubicBezTo>
                      <a:pt x="635948" y="527971"/>
                      <a:pt x="562738" y="601181"/>
                      <a:pt x="472428" y="601181"/>
                    </a:cubicBezTo>
                    <a:lnTo>
                      <a:pt x="163520" y="601181"/>
                    </a:lnTo>
                    <a:cubicBezTo>
                      <a:pt x="120152" y="601181"/>
                      <a:pt x="78560" y="583953"/>
                      <a:pt x="47894" y="553287"/>
                    </a:cubicBezTo>
                    <a:cubicBezTo>
                      <a:pt x="17228" y="522621"/>
                      <a:pt x="0" y="481030"/>
                      <a:pt x="0" y="437661"/>
                    </a:cubicBezTo>
                    <a:lnTo>
                      <a:pt x="0" y="163520"/>
                    </a:lnTo>
                    <a:cubicBezTo>
                      <a:pt x="0" y="73210"/>
                      <a:pt x="73210" y="0"/>
                      <a:pt x="16352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635948" cy="6392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Response Object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3535695" y="0"/>
              <a:ext cx="3219488" cy="3043480"/>
              <a:chOff x="0" y="0"/>
              <a:chExt cx="635948" cy="60118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948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635948" h="601181">
                    <a:moveTo>
                      <a:pt x="163520" y="0"/>
                    </a:moveTo>
                    <a:lnTo>
                      <a:pt x="472428" y="0"/>
                    </a:lnTo>
                    <a:cubicBezTo>
                      <a:pt x="562738" y="0"/>
                      <a:pt x="635948" y="73210"/>
                      <a:pt x="635948" y="163520"/>
                    </a:cubicBezTo>
                    <a:lnTo>
                      <a:pt x="635948" y="437661"/>
                    </a:lnTo>
                    <a:cubicBezTo>
                      <a:pt x="635948" y="527971"/>
                      <a:pt x="562738" y="601181"/>
                      <a:pt x="472428" y="601181"/>
                    </a:cubicBezTo>
                    <a:lnTo>
                      <a:pt x="163520" y="601181"/>
                    </a:lnTo>
                    <a:cubicBezTo>
                      <a:pt x="120152" y="601181"/>
                      <a:pt x="78560" y="583953"/>
                      <a:pt x="47894" y="553287"/>
                    </a:cubicBezTo>
                    <a:cubicBezTo>
                      <a:pt x="17228" y="522621"/>
                      <a:pt x="0" y="481030"/>
                      <a:pt x="0" y="437661"/>
                    </a:cubicBezTo>
                    <a:lnTo>
                      <a:pt x="0" y="163520"/>
                    </a:lnTo>
                    <a:cubicBezTo>
                      <a:pt x="0" y="73210"/>
                      <a:pt x="73210" y="0"/>
                      <a:pt x="16352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635948" cy="6392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Response Text - 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Montserrat Classic" panose="00000500000000000000"/>
                  </a:rPr>
                  <a:t>Based on the provided context information, the two easements granted by Vanderbilt..</a:t>
                </a:r>
                <a:endParaRPr lang="en-US" sz="16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13535695" y="4203075"/>
              <a:ext cx="3699599" cy="4326805"/>
              <a:chOff x="0" y="0"/>
              <a:chExt cx="730785" cy="85467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30785" cy="854678"/>
              </a:xfrm>
              <a:custGeom>
                <a:avLst/>
                <a:gdLst/>
                <a:ahLst/>
                <a:cxnLst/>
                <a:rect l="l" t="t" r="r" b="b"/>
                <a:pathLst>
                  <a:path w="730785" h="854678">
                    <a:moveTo>
                      <a:pt x="142299" y="0"/>
                    </a:moveTo>
                    <a:lnTo>
                      <a:pt x="588486" y="0"/>
                    </a:lnTo>
                    <a:cubicBezTo>
                      <a:pt x="667075" y="0"/>
                      <a:pt x="730785" y="63710"/>
                      <a:pt x="730785" y="142299"/>
                    </a:cubicBezTo>
                    <a:lnTo>
                      <a:pt x="730785" y="712378"/>
                    </a:lnTo>
                    <a:cubicBezTo>
                      <a:pt x="730785" y="790968"/>
                      <a:pt x="667075" y="854678"/>
                      <a:pt x="588486" y="854678"/>
                    </a:cubicBezTo>
                    <a:lnTo>
                      <a:pt x="142299" y="854678"/>
                    </a:lnTo>
                    <a:cubicBezTo>
                      <a:pt x="104559" y="854678"/>
                      <a:pt x="68365" y="839685"/>
                      <a:pt x="41679" y="812999"/>
                    </a:cubicBezTo>
                    <a:cubicBezTo>
                      <a:pt x="14992" y="786313"/>
                      <a:pt x="0" y="750118"/>
                      <a:pt x="0" y="712378"/>
                    </a:cubicBezTo>
                    <a:lnTo>
                      <a:pt x="0" y="142299"/>
                    </a:lnTo>
                    <a:cubicBezTo>
                      <a:pt x="0" y="63710"/>
                      <a:pt x="63710" y="0"/>
                      <a:pt x="14229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730785" cy="892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Response Source-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Montserrat Classic" panose="00000500000000000000"/>
                  </a:rPr>
                  <a:t>Vanderbilt is about to construct industrial buildings sharing a common wall erected on the property line dividing Lot 49 from Lot 56. The Building Department of Irvine has requested, ...</a:t>
                </a:r>
                <a:endParaRPr lang="en-US" sz="1600">
                  <a:solidFill>
                    <a:srgbClr val="000000"/>
                  </a:solidFill>
                  <a:latin typeface="Montserrat Classic" panose="00000500000000000000"/>
                </a:endParaRPr>
              </a:p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8463203" y="2153072"/>
              <a:ext cx="3219488" cy="3043480"/>
              <a:chOff x="0" y="0"/>
              <a:chExt cx="635948" cy="60118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948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635948" h="601181">
                    <a:moveTo>
                      <a:pt x="163520" y="0"/>
                    </a:moveTo>
                    <a:lnTo>
                      <a:pt x="472428" y="0"/>
                    </a:lnTo>
                    <a:cubicBezTo>
                      <a:pt x="562738" y="0"/>
                      <a:pt x="635948" y="73210"/>
                      <a:pt x="635948" y="163520"/>
                    </a:cubicBezTo>
                    <a:lnTo>
                      <a:pt x="635948" y="437661"/>
                    </a:lnTo>
                    <a:cubicBezTo>
                      <a:pt x="635948" y="527971"/>
                      <a:pt x="562738" y="601181"/>
                      <a:pt x="472428" y="601181"/>
                    </a:cubicBezTo>
                    <a:lnTo>
                      <a:pt x="163520" y="601181"/>
                    </a:lnTo>
                    <a:cubicBezTo>
                      <a:pt x="120152" y="601181"/>
                      <a:pt x="78560" y="583953"/>
                      <a:pt x="47894" y="553287"/>
                    </a:cubicBezTo>
                    <a:cubicBezTo>
                      <a:pt x="17228" y="522621"/>
                      <a:pt x="0" y="481030"/>
                      <a:pt x="0" y="437661"/>
                    </a:cubicBezTo>
                    <a:lnTo>
                      <a:pt x="0" y="163520"/>
                    </a:lnTo>
                    <a:cubicBezTo>
                      <a:pt x="0" y="73210"/>
                      <a:pt x="73210" y="0"/>
                      <a:pt x="16352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6E3">
                      <a:alpha val="100000"/>
                    </a:srgbClr>
                  </a:gs>
                  <a:gs pos="100000">
                    <a:srgbClr val="80A8B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35948" cy="6392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Montserrat Classic" panose="00000500000000000000"/>
                  </a:rPr>
                  <a:t>Evaluation Module - Matches?</a:t>
                </a:r>
                <a:endParaRPr lang="en-US" sz="2000">
                  <a:solidFill>
                    <a:srgbClr val="000000"/>
                  </a:solidFill>
                  <a:latin typeface="Montserrat Classic" panose="00000500000000000000"/>
                </a:endParaRP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9037555" y="6376128"/>
              <a:ext cx="2070782" cy="1233830"/>
            </a:xfrm>
            <a:custGeom>
              <a:avLst/>
              <a:gdLst/>
              <a:ahLst/>
              <a:cxnLst/>
              <a:rect l="l" t="t" r="r" b="b"/>
              <a:pathLst>
                <a:path w="2070782" h="1233830">
                  <a:moveTo>
                    <a:pt x="0" y="0"/>
                  </a:moveTo>
                  <a:lnTo>
                    <a:pt x="2070783" y="0"/>
                  </a:lnTo>
                  <a:lnTo>
                    <a:pt x="2070783" y="1233830"/>
                  </a:lnTo>
                  <a:lnTo>
                    <a:pt x="0" y="1233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AutoShape 25"/>
            <p:cNvSpPr/>
            <p:nvPr/>
          </p:nvSpPr>
          <p:spPr>
            <a:xfrm flipV="1">
              <a:off x="3219488" y="3878779"/>
              <a:ext cx="1356150" cy="1306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7795371" y="3853379"/>
              <a:ext cx="128893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12303795" y="1521740"/>
              <a:ext cx="1231900" cy="233163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12303795" y="1521740"/>
              <a:ext cx="1231900" cy="233163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12303795" y="3853379"/>
              <a:ext cx="1231900" cy="251309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0" name="AutoShape 30"/>
            <p:cNvSpPr/>
            <p:nvPr/>
          </p:nvSpPr>
          <p:spPr>
            <a:xfrm flipV="1">
              <a:off x="17257752" y="3686678"/>
              <a:ext cx="1231900" cy="233163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1" name="AutoShape 31"/>
            <p:cNvSpPr/>
            <p:nvPr/>
          </p:nvSpPr>
          <p:spPr>
            <a:xfrm flipH="1">
              <a:off x="20072947" y="5196553"/>
              <a:ext cx="0" cy="117957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16756909" y="1317184"/>
              <a:ext cx="1350809" cy="235762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2689976" y="308814"/>
            <a:ext cx="12908048" cy="102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6900" spc="324">
                <a:solidFill>
                  <a:srgbClr val="000000"/>
                </a:solidFill>
                <a:latin typeface="Montserrat Classic Bold"/>
              </a:rPr>
              <a:t>ESTIMATING RELEVANCY</a:t>
            </a:r>
            <a:endParaRPr lang="en-US" sz="6900" spc="324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7648488" y="9590554"/>
            <a:ext cx="253752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16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13985557" y="1607820"/>
            <a:ext cx="108585" cy="106680"/>
            <a:chOff x="0" y="0"/>
            <a:chExt cx="144780" cy="142240"/>
          </a:xfrm>
        </p:grpSpPr>
        <p:sp>
          <p:nvSpPr>
            <p:cNvPr id="36" name="Freeform 36"/>
            <p:cNvSpPr/>
            <p:nvPr/>
          </p:nvSpPr>
          <p:spPr>
            <a:xfrm>
              <a:off x="46990" y="45720"/>
              <a:ext cx="46990" cy="49530"/>
            </a:xfrm>
            <a:custGeom>
              <a:avLst/>
              <a:gdLst/>
              <a:ahLst/>
              <a:cxnLst/>
              <a:rect l="l" t="t" r="r" b="b"/>
              <a:pathLst>
                <a:path w="46990" h="49530">
                  <a:moveTo>
                    <a:pt x="46990" y="16510"/>
                  </a:moveTo>
                  <a:cubicBezTo>
                    <a:pt x="26670" y="49530"/>
                    <a:pt x="7620" y="41910"/>
                    <a:pt x="3810" y="35560"/>
                  </a:cubicBezTo>
                  <a:cubicBezTo>
                    <a:pt x="0" y="29210"/>
                    <a:pt x="3810" y="10160"/>
                    <a:pt x="10160" y="5080"/>
                  </a:cubicBezTo>
                  <a:cubicBezTo>
                    <a:pt x="16510" y="0"/>
                    <a:pt x="41910" y="6350"/>
                    <a:pt x="41910" y="63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7" name="Group 37"/>
          <p:cNvGrpSpPr/>
          <p:nvPr/>
        </p:nvGrpSpPr>
        <p:grpSpPr>
          <a:xfrm rot="0">
            <a:off x="2244090" y="1532573"/>
            <a:ext cx="115252" cy="118110"/>
            <a:chOff x="0" y="0"/>
            <a:chExt cx="153670" cy="157480"/>
          </a:xfrm>
        </p:grpSpPr>
        <p:sp>
          <p:nvSpPr>
            <p:cNvPr id="38" name="Freeform 38"/>
            <p:cNvSpPr/>
            <p:nvPr/>
          </p:nvSpPr>
          <p:spPr>
            <a:xfrm>
              <a:off x="46990" y="50800"/>
              <a:ext cx="59690" cy="57150"/>
            </a:xfrm>
            <a:custGeom>
              <a:avLst/>
              <a:gdLst/>
              <a:ahLst/>
              <a:cxnLst/>
              <a:rect l="l" t="t" r="r" b="b"/>
              <a:pathLst>
                <a:path w="59690" h="57150">
                  <a:moveTo>
                    <a:pt x="52070" y="15240"/>
                  </a:moveTo>
                  <a:cubicBezTo>
                    <a:pt x="48260" y="55880"/>
                    <a:pt x="35560" y="57150"/>
                    <a:pt x="29210" y="55880"/>
                  </a:cubicBezTo>
                  <a:cubicBezTo>
                    <a:pt x="22860" y="54610"/>
                    <a:pt x="13970" y="46990"/>
                    <a:pt x="11430" y="40640"/>
                  </a:cubicBezTo>
                  <a:cubicBezTo>
                    <a:pt x="8890" y="34290"/>
                    <a:pt x="11430" y="22860"/>
                    <a:pt x="15240" y="17780"/>
                  </a:cubicBezTo>
                  <a:cubicBezTo>
                    <a:pt x="19050" y="12700"/>
                    <a:pt x="29210" y="7620"/>
                    <a:pt x="35560" y="7620"/>
                  </a:cubicBezTo>
                  <a:cubicBezTo>
                    <a:pt x="41910" y="7620"/>
                    <a:pt x="52070" y="12700"/>
                    <a:pt x="55880" y="19050"/>
                  </a:cubicBezTo>
                  <a:cubicBezTo>
                    <a:pt x="59690" y="26670"/>
                    <a:pt x="59690" y="44450"/>
                    <a:pt x="53340" y="49530"/>
                  </a:cubicBezTo>
                  <a:cubicBezTo>
                    <a:pt x="46990" y="55880"/>
                    <a:pt x="19050" y="53340"/>
                    <a:pt x="11430" y="46990"/>
                  </a:cubicBezTo>
                  <a:cubicBezTo>
                    <a:pt x="3810" y="40640"/>
                    <a:pt x="0" y="20320"/>
                    <a:pt x="3810" y="12700"/>
                  </a:cubicBezTo>
                  <a:cubicBezTo>
                    <a:pt x="7620" y="5080"/>
                    <a:pt x="38100" y="0"/>
                    <a:pt x="38100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9" name="Group 39"/>
          <p:cNvGrpSpPr/>
          <p:nvPr/>
        </p:nvGrpSpPr>
        <p:grpSpPr>
          <a:xfrm rot="0">
            <a:off x="2165246" y="4112744"/>
            <a:ext cx="108585" cy="106680"/>
            <a:chOff x="0" y="0"/>
            <a:chExt cx="144780" cy="142240"/>
          </a:xfrm>
        </p:grpSpPr>
        <p:sp>
          <p:nvSpPr>
            <p:cNvPr id="40" name="Freeform 40"/>
            <p:cNvSpPr/>
            <p:nvPr/>
          </p:nvSpPr>
          <p:spPr>
            <a:xfrm>
              <a:off x="46990" y="45720"/>
              <a:ext cx="46990" cy="48260"/>
            </a:xfrm>
            <a:custGeom>
              <a:avLst/>
              <a:gdLst/>
              <a:ahLst/>
              <a:cxnLst/>
              <a:rect l="l" t="t" r="r" b="b"/>
              <a:pathLst>
                <a:path w="46990" h="48260">
                  <a:moveTo>
                    <a:pt x="46990" y="16510"/>
                  </a:moveTo>
                  <a:cubicBezTo>
                    <a:pt x="25400" y="48260"/>
                    <a:pt x="7620" y="41910"/>
                    <a:pt x="3810" y="35560"/>
                  </a:cubicBezTo>
                  <a:cubicBezTo>
                    <a:pt x="0" y="29210"/>
                    <a:pt x="2540" y="10160"/>
                    <a:pt x="8890" y="5080"/>
                  </a:cubicBezTo>
                  <a:cubicBezTo>
                    <a:pt x="15240" y="0"/>
                    <a:pt x="40640" y="6350"/>
                    <a:pt x="40640" y="63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id="41" name="AutoShape 41"/>
          <p:cNvSpPr/>
          <p:nvPr/>
        </p:nvSpPr>
        <p:spPr>
          <a:xfrm rot="5400000">
            <a:off x="14899005" y="3418840"/>
            <a:ext cx="1899285" cy="6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TextBox 42"/>
          <p:cNvSpPr txBox="1"/>
          <p:nvPr/>
        </p:nvSpPr>
        <p:spPr>
          <a:xfrm>
            <a:off x="5123279" y="9723007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000000"/>
                </a:solidFill>
                <a:latin typeface="Montserrat Classic Bold"/>
              </a:rPr>
              <a:t>Anish Posim Reddy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Abhishek Motlani | Aarushi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  <p:cxnSp>
        <p:nvCxnSpPr>
          <p:cNvPr id="43" name="Elbow Connector 42"/>
          <p:cNvCxnSpPr/>
          <p:nvPr/>
        </p:nvCxnSpPr>
        <p:spPr>
          <a:xfrm flipV="1">
            <a:off x="2205990" y="2476500"/>
            <a:ext cx="13643610" cy="1679575"/>
          </a:xfrm>
          <a:prstGeom prst="bentConnector3">
            <a:avLst>
              <a:gd name="adj1" fmla="val 83"/>
            </a:avLst>
          </a:prstGeom>
          <a:ln w="47625"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81607" y="2835551"/>
            <a:ext cx="3451574" cy="2938743"/>
            <a:chOff x="0" y="0"/>
            <a:chExt cx="909057" cy="7739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4207" y="3274883"/>
            <a:ext cx="305829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Classic" panose="00000500000000000000"/>
              </a:rPr>
              <a:t>Support more Data Formats</a:t>
            </a:r>
            <a:endParaRPr lang="en-US" sz="28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4207" y="4366260"/>
            <a:ext cx="30582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 panose="00000500000000000000"/>
              </a:rPr>
              <a:t>Parse more data formats like JPEG, TIFF efficiently </a:t>
            </a:r>
            <a:endParaRPr lang="en-US" sz="2100">
              <a:solidFill>
                <a:srgbClr val="000000"/>
              </a:solidFill>
              <a:latin typeface="Montserrat" panose="000005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5471331" y="2835551"/>
            <a:ext cx="3451574" cy="2938743"/>
            <a:chOff x="0" y="0"/>
            <a:chExt cx="909057" cy="7739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67970" y="3274883"/>
            <a:ext cx="305829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Classic" panose="00000500000000000000"/>
              </a:rPr>
              <a:t>Advanced Indexes</a:t>
            </a:r>
            <a:endParaRPr lang="en-US" sz="28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69989" y="4366260"/>
            <a:ext cx="30582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 panose="00000500000000000000"/>
              </a:rPr>
              <a:t>Explore indexes like Tree, Keyword table, knowledge graph</a:t>
            </a:r>
            <a:endParaRPr lang="en-US" sz="2100">
              <a:solidFill>
                <a:srgbClr val="000000"/>
              </a:solidFill>
              <a:latin typeface="Montserrat" panose="000005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9365094" y="2835551"/>
            <a:ext cx="3451574" cy="2938743"/>
            <a:chOff x="0" y="0"/>
            <a:chExt cx="909057" cy="773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61733" y="3274883"/>
            <a:ext cx="305829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Classic" panose="00000500000000000000"/>
              </a:rPr>
              <a:t>Composable Graph</a:t>
            </a:r>
            <a:endParaRPr lang="en-US" sz="28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61733" y="4366260"/>
            <a:ext cx="30582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 panose="00000500000000000000"/>
              </a:rPr>
              <a:t>Consider composing multiple indexes with a parent index </a:t>
            </a:r>
            <a:endParaRPr lang="en-US" sz="2100">
              <a:solidFill>
                <a:srgbClr val="000000"/>
              </a:solidFill>
              <a:latin typeface="Montserrat" panose="00000500000000000000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13454844" y="2886370"/>
            <a:ext cx="3451574" cy="2938743"/>
            <a:chOff x="0" y="0"/>
            <a:chExt cx="909057" cy="7739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651482" y="3292663"/>
            <a:ext cx="3058297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Classic" panose="00000500000000000000"/>
              </a:rPr>
              <a:t>Response Mode</a:t>
            </a:r>
            <a:endParaRPr lang="en-US" sz="2800">
              <a:solidFill>
                <a:srgbClr val="000000"/>
              </a:solidFill>
              <a:latin typeface="Montserrat Classic" panose="00000500000000000000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1577569" y="6277459"/>
            <a:ext cx="3451574" cy="2938743"/>
            <a:chOff x="0" y="0"/>
            <a:chExt cx="909057" cy="7739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74207" y="6716790"/>
            <a:ext cx="3058297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Classic" panose="00000500000000000000"/>
              </a:rPr>
              <a:t>Retriever Mode</a:t>
            </a:r>
            <a:endParaRPr lang="en-US" sz="28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74207" y="7419132"/>
            <a:ext cx="3058297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 panose="00000500000000000000"/>
              </a:rPr>
              <a:t>Explore advanced retrieval methods like auto-retrieval, routing, ensembling, and more</a:t>
            </a:r>
            <a:endParaRPr lang="en-US" sz="2100">
              <a:solidFill>
                <a:srgbClr val="000000"/>
              </a:solidFill>
              <a:latin typeface="Montserrat" panose="00000500000000000000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5471331" y="6277459"/>
            <a:ext cx="3451574" cy="2938743"/>
            <a:chOff x="0" y="0"/>
            <a:chExt cx="909057" cy="7739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667970" y="6716790"/>
            <a:ext cx="305829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Classic" panose="00000500000000000000"/>
              </a:rPr>
              <a:t>Better LLM Model</a:t>
            </a:r>
            <a:endParaRPr lang="en-US" sz="2800">
              <a:solidFill>
                <a:srgbClr val="000000"/>
              </a:solidFill>
              <a:latin typeface="Montserrat Classic" panose="00000500000000000000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9365094" y="6277459"/>
            <a:ext cx="3451574" cy="2938743"/>
            <a:chOff x="0" y="0"/>
            <a:chExt cx="909057" cy="7739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561733" y="6716790"/>
            <a:ext cx="305829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Classic" panose="00000500000000000000"/>
              </a:rPr>
              <a:t>More Evaluation Metrics</a:t>
            </a:r>
            <a:endParaRPr lang="en-US" sz="28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39041" y="7805180"/>
            <a:ext cx="3103680" cy="114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45"/>
              </a:lnSpc>
              <a:spcBef>
                <a:spcPct val="0"/>
              </a:spcBef>
            </a:pPr>
            <a:r>
              <a:rPr lang="en-US" sz="2095">
                <a:solidFill>
                  <a:srgbClr val="000000"/>
                </a:solidFill>
                <a:latin typeface="Montserrat" panose="00000500000000000000"/>
              </a:rPr>
              <a:t>Perform Eval on more quantitative and qualitative metrics</a:t>
            </a:r>
            <a:endParaRPr lang="en-US" sz="2095">
              <a:solidFill>
                <a:srgbClr val="000000"/>
              </a:solidFill>
              <a:latin typeface="Montserrat" panose="00000500000000000000"/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13258857" y="6277459"/>
            <a:ext cx="3451574" cy="2938743"/>
            <a:chOff x="0" y="0"/>
            <a:chExt cx="909057" cy="77399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3455495" y="6716790"/>
            <a:ext cx="305829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Classic" panose="00000500000000000000"/>
              </a:rPr>
              <a:t>Asynchronous Support</a:t>
            </a:r>
            <a:endParaRPr lang="en-US" sz="28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689976" y="308814"/>
            <a:ext cx="12908048" cy="102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6900" spc="324">
                <a:solidFill>
                  <a:srgbClr val="000000"/>
                </a:solidFill>
                <a:latin typeface="Montserrat Classic Bold"/>
              </a:rPr>
              <a:t>AREAS TO EXPLORE</a:t>
            </a:r>
            <a:endParaRPr lang="en-US" sz="6900" spc="324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123279" y="9723007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000000"/>
                </a:solidFill>
                <a:latin typeface="Montserrat Classic Bold"/>
              </a:rPr>
              <a:t>Anish Posim Reddy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Abhishek Motlani | Aarushi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7664636" y="9590554"/>
            <a:ext cx="221456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17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651482" y="4125148"/>
            <a:ext cx="3058297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 panose="00000500000000000000"/>
              </a:rPr>
              <a:t>Get more refined responses with different modes from response synthesizer</a:t>
            </a:r>
            <a:endParaRPr lang="en-US" sz="21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669989" y="7689680"/>
            <a:ext cx="30582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 panose="00000500000000000000"/>
              </a:rPr>
              <a:t>Chose a better base LLM model with more parameters</a:t>
            </a:r>
            <a:endParaRPr lang="en-US" sz="21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455495" y="7899147"/>
            <a:ext cx="3103680" cy="75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45"/>
              </a:lnSpc>
              <a:spcBef>
                <a:spcPct val="0"/>
              </a:spcBef>
            </a:pPr>
            <a:r>
              <a:rPr lang="en-US" sz="2095">
                <a:solidFill>
                  <a:srgbClr val="000000"/>
                </a:solidFill>
                <a:latin typeface="Montserrat" panose="00000500000000000000"/>
              </a:rPr>
              <a:t>Seamlessly support multiple chat sessions </a:t>
            </a:r>
            <a:endParaRPr lang="en-US" sz="2095">
              <a:solidFill>
                <a:srgbClr val="00000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00459" y="0"/>
            <a:ext cx="18727018" cy="10499613"/>
            <a:chOff x="0" y="0"/>
            <a:chExt cx="4932219" cy="27653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2219" cy="2765330"/>
            </a:xfrm>
            <a:custGeom>
              <a:avLst/>
              <a:gdLst/>
              <a:ahLst/>
              <a:cxnLst/>
              <a:rect l="l" t="t" r="r" b="b"/>
              <a:pathLst>
                <a:path w="4932219" h="2765330">
                  <a:moveTo>
                    <a:pt x="0" y="0"/>
                  </a:moveTo>
                  <a:lnTo>
                    <a:pt x="4932219" y="0"/>
                  </a:lnTo>
                  <a:lnTo>
                    <a:pt x="4932219" y="2765330"/>
                  </a:lnTo>
                  <a:lnTo>
                    <a:pt x="0" y="2765330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32219" cy="2803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1759921" y="1434232"/>
            <a:ext cx="14806258" cy="832852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534150" y="381635"/>
            <a:ext cx="5982970" cy="859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00"/>
              </a:lnSpc>
            </a:pPr>
            <a:r>
              <a:rPr lang="en-US" sz="6320">
                <a:solidFill>
                  <a:srgbClr val="000000"/>
                </a:solidFill>
                <a:latin typeface="Brittany Bold"/>
              </a:rPr>
              <a:t>Model In Action</a:t>
            </a:r>
            <a:endParaRPr lang="en-US" sz="6320">
              <a:solidFill>
                <a:srgbClr val="000000"/>
              </a:solidFill>
              <a:latin typeface="Brittany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628886" y="9608130"/>
            <a:ext cx="245269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18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23279" y="9723007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000000"/>
                </a:solidFill>
                <a:latin typeface="Montserrat Classic Bold"/>
              </a:rPr>
              <a:t>Anish Posim Reddy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Abhishek Motlani | Aarushi Juneja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3252" y="4730000"/>
            <a:ext cx="6754335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STATEMENT</a:t>
            </a:r>
            <a:endParaRPr lang="en-US" sz="8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93252" y="6118184"/>
            <a:ext cx="6433982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“Our organization struggles with the inefficiency of file management due to a large and diverse dataset. Manual processes are time-consuming and error-prone. We require an Internal ChatGPT solution to enhance data interaction, retrieve information swiftly, and improve overall productivity." - CITY OF IRVINE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93252" y="3248066"/>
            <a:ext cx="5703935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00"/>
              </a:lnSpc>
            </a:pPr>
            <a:r>
              <a:rPr lang="en-US" sz="10000">
                <a:solidFill>
                  <a:srgbClr val="000000"/>
                </a:solidFill>
                <a:latin typeface="Brittany Bold"/>
              </a:rPr>
              <a:t>Problem</a:t>
            </a:r>
            <a:endParaRPr lang="en-US" sz="10000">
              <a:solidFill>
                <a:srgbClr val="000000"/>
              </a:solidFill>
              <a:latin typeface="Brittany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1330815">
            <a:off x="9126750" y="-88002"/>
            <a:ext cx="9702150" cy="10287000"/>
            <a:chOff x="0" y="0"/>
            <a:chExt cx="255529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5299" cy="2709333"/>
            </a:xfrm>
            <a:custGeom>
              <a:avLst/>
              <a:gdLst/>
              <a:ahLst/>
              <a:cxnLst/>
              <a:rect l="l" t="t" r="r" b="b"/>
              <a:pathLst>
                <a:path w="2555299" h="2709333">
                  <a:moveTo>
                    <a:pt x="0" y="0"/>
                  </a:moveTo>
                  <a:lnTo>
                    <a:pt x="2555299" y="0"/>
                  </a:lnTo>
                  <a:lnTo>
                    <a:pt x="25552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5529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8738660" y="1625688"/>
            <a:ext cx="6736570" cy="1966265"/>
            <a:chOff x="0" y="0"/>
            <a:chExt cx="8982093" cy="26216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3931"/>
              <a:ext cx="2524072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5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00000"/>
                  </a:solidFill>
                  <a:latin typeface="Montserrat Classic Bold"/>
                </a:rPr>
                <a:t>01</a:t>
              </a:r>
              <a:endParaRPr lang="en-US" sz="7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970372" y="-95250"/>
              <a:ext cx="6011721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920988" y="762196"/>
              <a:ext cx="6061105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Existing search platforms lack semantic understanding, leading to suboptimal results, and prolonged search times for City staff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9357708" y="4512792"/>
            <a:ext cx="8331382" cy="2318690"/>
            <a:chOff x="0" y="0"/>
            <a:chExt cx="11108510" cy="309158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3931"/>
              <a:ext cx="3121620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5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00000"/>
                  </a:solidFill>
                  <a:latin typeface="Montserrat Classic Bold"/>
                </a:rPr>
                <a:t>02</a:t>
              </a:r>
              <a:endParaRPr lang="en-US" sz="7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73577" y="-95250"/>
              <a:ext cx="743493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12501" y="762196"/>
              <a:ext cx="7496008" cy="2329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Human analysis of files introduces inconsistencies and errors. A standardized, automated system is required to ensure accuracy and reliability in information extraction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1643377" y="7402983"/>
            <a:ext cx="6096221" cy="2318690"/>
            <a:chOff x="0" y="0"/>
            <a:chExt cx="8128295" cy="309158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3931"/>
              <a:ext cx="2284145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5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00000"/>
                  </a:solidFill>
                  <a:latin typeface="Montserrat Classic Bold"/>
                </a:rPr>
                <a:t>03</a:t>
              </a:r>
              <a:endParaRPr lang="en-US" sz="7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688022" y="-95250"/>
              <a:ext cx="544027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643332" y="762196"/>
              <a:ext cx="5484964" cy="2329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Manual file review hampers efficiency, consuming valuable time and delaying decision-making processes for employees."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0884301" y="1625688"/>
            <a:ext cx="6613435" cy="457200"/>
            <a:chOff x="0" y="0"/>
            <a:chExt cx="8817913" cy="609600"/>
          </a:xfrm>
        </p:grpSpPr>
        <p:sp>
          <p:nvSpPr>
            <p:cNvPr id="21" name="TextBox 21"/>
            <p:cNvSpPr txBox="1"/>
            <p:nvPr/>
          </p:nvSpPr>
          <p:spPr>
            <a:xfrm>
              <a:off x="71846" y="-95250"/>
              <a:ext cx="874606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Ineffecient Information Retrieval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1804"/>
              <a:ext cx="8817913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3523399" y="7402983"/>
            <a:ext cx="6613435" cy="457200"/>
            <a:chOff x="0" y="0"/>
            <a:chExt cx="8817913" cy="609600"/>
          </a:xfrm>
        </p:grpSpPr>
        <p:sp>
          <p:nvSpPr>
            <p:cNvPr id="24" name="TextBox 24"/>
            <p:cNvSpPr txBox="1"/>
            <p:nvPr/>
          </p:nvSpPr>
          <p:spPr>
            <a:xfrm>
              <a:off x="71846" y="-95250"/>
              <a:ext cx="874606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Time Intensive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1804"/>
              <a:ext cx="8817913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1905656" y="4512792"/>
            <a:ext cx="6613435" cy="457200"/>
            <a:chOff x="0" y="0"/>
            <a:chExt cx="8817913" cy="609600"/>
          </a:xfrm>
        </p:grpSpPr>
        <p:sp>
          <p:nvSpPr>
            <p:cNvPr id="27" name="TextBox 27"/>
            <p:cNvSpPr txBox="1"/>
            <p:nvPr/>
          </p:nvSpPr>
          <p:spPr>
            <a:xfrm>
              <a:off x="71846" y="-95250"/>
              <a:ext cx="874606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Inconsistency in Analysis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1804"/>
              <a:ext cx="8817913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690950" y="9704294"/>
            <a:ext cx="11489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1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123279" y="9470913"/>
            <a:ext cx="8041442" cy="27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Abhishek Motlani | Aarushi Juneja | 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Anshuman Sharma</a:t>
            </a:r>
            <a:endParaRPr lang="en-US" sz="1630">
              <a:solidFill>
                <a:srgbClr val="000000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390094" y="5905757"/>
            <a:ext cx="5507813" cy="3352543"/>
            <a:chOff x="0" y="0"/>
            <a:chExt cx="7343750" cy="4470057"/>
          </a:xfrm>
        </p:grpSpPr>
        <p:grpSp>
          <p:nvGrpSpPr>
            <p:cNvPr id="3" name="Group 3"/>
            <p:cNvGrpSpPr/>
            <p:nvPr/>
          </p:nvGrpSpPr>
          <p:grpSpPr>
            <a:xfrm rot="-277504">
              <a:off x="145746" y="292322"/>
              <a:ext cx="7052257" cy="3899755"/>
              <a:chOff x="0" y="0"/>
              <a:chExt cx="1393038" cy="7703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93039" cy="770322"/>
              </a:xfrm>
              <a:custGeom>
                <a:avLst/>
                <a:gdLst/>
                <a:ahLst/>
                <a:cxnLst/>
                <a:rect l="l" t="t" r="r" b="b"/>
                <a:pathLst>
                  <a:path w="1393039" h="770322">
                    <a:moveTo>
                      <a:pt x="0" y="0"/>
                    </a:moveTo>
                    <a:lnTo>
                      <a:pt x="1393039" y="0"/>
                    </a:lnTo>
                    <a:lnTo>
                      <a:pt x="1393039" y="770322"/>
                    </a:lnTo>
                    <a:lnTo>
                      <a:pt x="0" y="770322"/>
                    </a:lnTo>
                    <a:close/>
                  </a:path>
                </a:pathLst>
              </a:custGeom>
              <a:solidFill>
                <a:srgbClr val="FFF6E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393038" cy="808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34315">
              <a:off x="73473" y="201084"/>
              <a:ext cx="7052257" cy="3899755"/>
              <a:chOff x="0" y="0"/>
              <a:chExt cx="1393038" cy="77032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93039" cy="770322"/>
              </a:xfrm>
              <a:custGeom>
                <a:avLst/>
                <a:gdLst/>
                <a:ahLst/>
                <a:cxnLst/>
                <a:rect l="l" t="t" r="r" b="b"/>
                <a:pathLst>
                  <a:path w="1393039" h="770322">
                    <a:moveTo>
                      <a:pt x="0" y="0"/>
                    </a:moveTo>
                    <a:lnTo>
                      <a:pt x="1393039" y="0"/>
                    </a:lnTo>
                    <a:lnTo>
                      <a:pt x="1393039" y="770322"/>
                    </a:lnTo>
                    <a:lnTo>
                      <a:pt x="0" y="770322"/>
                    </a:lnTo>
                    <a:close/>
                  </a:path>
                </a:pathLst>
              </a:custGeom>
              <a:solidFill>
                <a:srgbClr val="FFF6E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393038" cy="808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0"/>
              <a:ext cx="7052257" cy="3899755"/>
              <a:chOff x="0" y="0"/>
              <a:chExt cx="1393038" cy="77032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93039" cy="770322"/>
              </a:xfrm>
              <a:custGeom>
                <a:avLst/>
                <a:gdLst/>
                <a:ahLst/>
                <a:cxnLst/>
                <a:rect l="l" t="t" r="r" b="b"/>
                <a:pathLst>
                  <a:path w="1393039" h="770322">
                    <a:moveTo>
                      <a:pt x="0" y="0"/>
                    </a:moveTo>
                    <a:lnTo>
                      <a:pt x="1393039" y="0"/>
                    </a:lnTo>
                    <a:lnTo>
                      <a:pt x="1393039" y="770322"/>
                    </a:lnTo>
                    <a:lnTo>
                      <a:pt x="0" y="770322"/>
                    </a:lnTo>
                    <a:close/>
                  </a:path>
                </a:pathLst>
              </a:custGeom>
              <a:solidFill>
                <a:srgbClr val="FFF6E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93038" cy="808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991052" y="673527"/>
              <a:ext cx="5070154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CITY OF IRVINE - TEAM 12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64524" y="1344823"/>
              <a:ext cx="5070154" cy="184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Anish Posim Reddy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Abhishek Motlani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Aarushi Juneja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Anshuman Sharma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-899291" y="-372486"/>
            <a:ext cx="19498659" cy="3501047"/>
            <a:chOff x="0" y="0"/>
            <a:chExt cx="5135449" cy="9220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35449" cy="922087"/>
            </a:xfrm>
            <a:custGeom>
              <a:avLst/>
              <a:gdLst/>
              <a:ahLst/>
              <a:cxnLst/>
              <a:rect l="l" t="t" r="r" b="b"/>
              <a:pathLst>
                <a:path w="5135449" h="922087">
                  <a:moveTo>
                    <a:pt x="0" y="0"/>
                  </a:moveTo>
                  <a:lnTo>
                    <a:pt x="5135449" y="0"/>
                  </a:lnTo>
                  <a:lnTo>
                    <a:pt x="5135449" y="922087"/>
                  </a:lnTo>
                  <a:lnTo>
                    <a:pt x="0" y="922087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135449" cy="960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46595" y="1123950"/>
            <a:ext cx="819481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>
                <a:solidFill>
                  <a:srgbClr val="000000"/>
                </a:solidFill>
                <a:latin typeface="Montserrat Classic Bold"/>
              </a:rPr>
              <a:t>THANK YOU </a:t>
            </a:r>
            <a:endParaRPr lang="en-US" sz="10000">
              <a:solidFill>
                <a:srgbClr val="000000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334748" y="0"/>
            <a:ext cx="9377874" cy="10712225"/>
            <a:chOff x="0" y="0"/>
            <a:chExt cx="2469893" cy="28213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893" cy="2821327"/>
            </a:xfrm>
            <a:custGeom>
              <a:avLst/>
              <a:gdLst/>
              <a:ahLst/>
              <a:cxnLst/>
              <a:rect l="l" t="t" r="r" b="b"/>
              <a:pathLst>
                <a:path w="2469893" h="2821327">
                  <a:moveTo>
                    <a:pt x="0" y="0"/>
                  </a:moveTo>
                  <a:lnTo>
                    <a:pt x="2469893" y="0"/>
                  </a:lnTo>
                  <a:lnTo>
                    <a:pt x="2469893" y="2821327"/>
                  </a:lnTo>
                  <a:lnTo>
                    <a:pt x="0" y="2821327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9893" cy="2859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3986" y="1118957"/>
            <a:ext cx="8066777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CITY OF IRVINE</a:t>
            </a:r>
            <a:endParaRPr lang="en-US" sz="8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29714" y="7459423"/>
            <a:ext cx="422612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BIKE-FRIENDLY</a:t>
            </a:r>
            <a:endParaRPr lang="en-US" sz="25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35687" y="7287260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Montserrat Classic Bold"/>
              </a:rPr>
              <a:t>4</a:t>
            </a:r>
            <a:endParaRPr lang="en-US" sz="4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229714" y="1023390"/>
            <a:ext cx="491758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Montserrat Classic Bold"/>
              </a:rPr>
              <a:t>DID YOU KNOW?</a:t>
            </a:r>
            <a:endParaRPr lang="en-US" sz="4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35687" y="2309265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Montserrat Classic Bold"/>
              </a:rPr>
              <a:t>1</a:t>
            </a:r>
            <a:endParaRPr lang="en-US" sz="4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29714" y="2423565"/>
            <a:ext cx="496527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HOLLYWOOD’S BACKYARD</a:t>
            </a:r>
            <a:endParaRPr lang="en-US" sz="25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35687" y="4362083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Montserrat Classic Bold"/>
              </a:rPr>
              <a:t>2</a:t>
            </a:r>
            <a:endParaRPr lang="en-US" sz="4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29714" y="4343033"/>
            <a:ext cx="496527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FROM BEANS TO BUILDINGS</a:t>
            </a:r>
            <a:endParaRPr lang="en-US" sz="25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835687" y="5676533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Montserrat Classic Bold"/>
              </a:rPr>
              <a:t>3</a:t>
            </a:r>
            <a:endParaRPr lang="en-US" sz="4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229714" y="5790833"/>
            <a:ext cx="422612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SAFE HAVEN</a:t>
            </a:r>
            <a:endParaRPr lang="en-US" sz="25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229714" y="2972900"/>
            <a:ext cx="558520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Montserrat Classic" panose="00000500000000000000"/>
              </a:rPr>
              <a:t>HOLLYWOOD'S BACKYARD: FILMS LIKE "POLTERGEIST" AND "SILICON VALLEY" SHOT HERE.</a:t>
            </a:r>
            <a:endParaRPr lang="en-US" sz="22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29714" y="4962158"/>
            <a:ext cx="558520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Montserrat Classic" panose="00000500000000000000"/>
              </a:rPr>
              <a:t>ORIGINALLY, A VAST LIMA BEAN FARM</a:t>
            </a:r>
            <a:endParaRPr lang="en-US" sz="22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31081" y="6373573"/>
            <a:ext cx="5585209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Montserrat Classic" panose="00000500000000000000"/>
              </a:rPr>
              <a:t>ONCE TITLED "AMERICA'S SAFEST BIG CITY”</a:t>
            </a:r>
            <a:endParaRPr lang="en-US" sz="22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29714" y="8004063"/>
            <a:ext cx="5585209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Montserrat Classic" panose="00000500000000000000"/>
              </a:rPr>
              <a:t>OVER 360 MILES OF COMBINED CYCLING LANES AND TRAILS.</a:t>
            </a:r>
            <a:endParaRPr lang="en-US" sz="22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0" y="2677922"/>
            <a:ext cx="9334748" cy="4073172"/>
          </a:xfrm>
          <a:custGeom>
            <a:avLst/>
            <a:gdLst/>
            <a:ahLst/>
            <a:cxnLst/>
            <a:rect l="l" t="t" r="r" b="b"/>
            <a:pathLst>
              <a:path w="9334748" h="4073172">
                <a:moveTo>
                  <a:pt x="0" y="0"/>
                </a:moveTo>
                <a:lnTo>
                  <a:pt x="9334748" y="0"/>
                </a:lnTo>
                <a:lnTo>
                  <a:pt x="9334748" y="4073172"/>
                </a:lnTo>
                <a:lnTo>
                  <a:pt x="0" y="407317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9314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81274" y="7230110"/>
            <a:ext cx="737220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 panose="020B0503030501040103"/>
              </a:rPr>
              <a:t>Irvine's Digital Horizon: Bridging Citizens with AI.</a:t>
            </a:r>
            <a:endParaRPr lang="en-US" sz="2500">
              <a:solidFill>
                <a:srgbClr val="000000"/>
              </a:solidFill>
              <a:latin typeface="Canva Sans" panose="020B05030305010401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1274" y="7906692"/>
            <a:ext cx="7372201" cy="43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  <a:spcBef>
                <a:spcPct val="0"/>
              </a:spcBef>
            </a:pPr>
            <a:r>
              <a:rPr lang="en-US" sz="2540" spc="-25">
                <a:solidFill>
                  <a:srgbClr val="000000"/>
                </a:solidFill>
                <a:latin typeface="DM Sans"/>
              </a:rPr>
              <a:t>"Irvine 2.0: Powered by ChatGPT Conversations.”</a:t>
            </a:r>
            <a:endParaRPr lang="en-US" sz="2540" spc="-25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123279" y="9470913"/>
            <a:ext cx="8041442" cy="27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Abhishek Motlani | Aarushi Juneja | 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Anshuman Sharma</a:t>
            </a:r>
            <a:endParaRPr lang="en-US" sz="163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644600" y="9593757"/>
            <a:ext cx="11846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2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152647" y="2172381"/>
            <a:ext cx="7366000" cy="1279449"/>
            <a:chOff x="0" y="0"/>
            <a:chExt cx="1940016" cy="336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0016" cy="336974"/>
            </a:xfrm>
            <a:custGeom>
              <a:avLst/>
              <a:gdLst/>
              <a:ahLst/>
              <a:cxnLst/>
              <a:rect l="l" t="t" r="r" b="b"/>
              <a:pathLst>
                <a:path w="1940016" h="336974">
                  <a:moveTo>
                    <a:pt x="0" y="0"/>
                  </a:moveTo>
                  <a:lnTo>
                    <a:pt x="1940016" y="0"/>
                  </a:lnTo>
                  <a:lnTo>
                    <a:pt x="1940016" y="336974"/>
                  </a:lnTo>
                  <a:lnTo>
                    <a:pt x="0" y="336974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40016" cy="375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152647" y="5704869"/>
            <a:ext cx="7366000" cy="1279449"/>
            <a:chOff x="0" y="0"/>
            <a:chExt cx="1940016" cy="336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0016" cy="336974"/>
            </a:xfrm>
            <a:custGeom>
              <a:avLst/>
              <a:gdLst/>
              <a:ahLst/>
              <a:cxnLst/>
              <a:rect l="l" t="t" r="r" b="b"/>
              <a:pathLst>
                <a:path w="1940016" h="336974">
                  <a:moveTo>
                    <a:pt x="0" y="0"/>
                  </a:moveTo>
                  <a:lnTo>
                    <a:pt x="1940016" y="0"/>
                  </a:lnTo>
                  <a:lnTo>
                    <a:pt x="1940016" y="336974"/>
                  </a:lnTo>
                  <a:lnTo>
                    <a:pt x="0" y="336974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40016" cy="375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533647" y="2434281"/>
            <a:ext cx="628314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Montserrat Classic Bold"/>
              </a:rPr>
              <a:t>Secured Infrastructure</a:t>
            </a:r>
            <a:endParaRPr lang="en-US" sz="4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3647" y="3609690"/>
            <a:ext cx="572565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ontserrat Classic" panose="00000500000000000000"/>
              </a:rPr>
              <a:t>Ensuring the safety of contracts is imperative.</a:t>
            </a:r>
            <a:endParaRPr lang="en-US" sz="25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533647" y="5966769"/>
            <a:ext cx="4709474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Montserrat Classic Bold"/>
              </a:rPr>
              <a:t>1800+ Employees</a:t>
            </a:r>
            <a:endParaRPr lang="en-US" sz="4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33647" y="7108144"/>
            <a:ext cx="608275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ontserrat Classic" panose="00000500000000000000"/>
              </a:rPr>
              <a:t>Serving 1800+ employees, the functionality streamlines information retrieval for enhanced productivity.</a:t>
            </a:r>
            <a:endParaRPr lang="en-US" sz="2500">
              <a:solidFill>
                <a:srgbClr val="000000"/>
              </a:solidFill>
              <a:latin typeface="Montserrat Classic" panose="000005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-191351" y="-170090"/>
            <a:ext cx="10224351" cy="10627180"/>
            <a:chOff x="0" y="0"/>
            <a:chExt cx="2692833" cy="2798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92833" cy="2798928"/>
            </a:xfrm>
            <a:custGeom>
              <a:avLst/>
              <a:gdLst/>
              <a:ahLst/>
              <a:cxnLst/>
              <a:rect l="l" t="t" r="r" b="b"/>
              <a:pathLst>
                <a:path w="2692833" h="2798928">
                  <a:moveTo>
                    <a:pt x="0" y="0"/>
                  </a:moveTo>
                  <a:lnTo>
                    <a:pt x="2692833" y="0"/>
                  </a:lnTo>
                  <a:lnTo>
                    <a:pt x="2692833" y="2798928"/>
                  </a:lnTo>
                  <a:lnTo>
                    <a:pt x="0" y="2798928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92833" cy="2837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1892" y="1863378"/>
            <a:ext cx="9871108" cy="235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 spc="376">
                <a:solidFill>
                  <a:srgbClr val="000000"/>
                </a:solidFill>
                <a:latin typeface="Montserrat Classic Bold"/>
              </a:rPr>
              <a:t>FUNCTIONALITY DESIRED</a:t>
            </a:r>
            <a:endParaRPr lang="en-US" sz="8000" spc="376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58257" y="4841590"/>
            <a:ext cx="651648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Implementation of an internal chatbot powered by a generative AI model (e.g., GPT)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39203" y="5969944"/>
            <a:ext cx="651648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Advanced semantic search technology for efficient information retrieval.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39203" y="7100244"/>
            <a:ext cx="651648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Integration with diverse knowledge bases, specifically documents in the OnBase Content Services platform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691481" y="9700432"/>
            <a:ext cx="125313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3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23279" y="9470913"/>
            <a:ext cx="8041442" cy="27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Abhishek Motlani | Aarushi Juneja | 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Anshuman Sharma</a:t>
            </a:r>
            <a:endParaRPr lang="en-US" sz="1630">
              <a:solidFill>
                <a:srgbClr val="000000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540167" y="1366338"/>
            <a:ext cx="5872315" cy="7819203"/>
            <a:chOff x="0" y="0"/>
            <a:chExt cx="2327098" cy="30986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7098" cy="3098616"/>
            </a:xfrm>
            <a:custGeom>
              <a:avLst/>
              <a:gdLst/>
              <a:ahLst/>
              <a:cxnLst/>
              <a:rect l="l" t="t" r="r" b="b"/>
              <a:pathLst>
                <a:path w="2327098" h="3098616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327098" cy="31081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7432" y="1669962"/>
            <a:ext cx="5155050" cy="8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70"/>
              </a:lnSpc>
              <a:spcBef>
                <a:spcPct val="0"/>
              </a:spcBef>
            </a:pPr>
            <a:r>
              <a:rPr lang="en-US" sz="4760">
                <a:solidFill>
                  <a:srgbClr val="000000"/>
                </a:solidFill>
                <a:latin typeface="Repo Bold Bold" panose="02000503040000020004"/>
              </a:rPr>
              <a:t>DATA</a:t>
            </a:r>
            <a:endParaRPr lang="en-US" sz="4760">
              <a:solidFill>
                <a:srgbClr val="000000"/>
              </a:solidFill>
              <a:latin typeface="Repo Bold Bold" panose="02000503040000020004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854762" y="3008328"/>
            <a:ext cx="5243125" cy="5618502"/>
            <a:chOff x="0" y="0"/>
            <a:chExt cx="6990833" cy="7491336"/>
          </a:xfrm>
        </p:grpSpPr>
        <p:sp>
          <p:nvSpPr>
            <p:cNvPr id="10" name="Freeform 10"/>
            <p:cNvSpPr/>
            <p:nvPr/>
          </p:nvSpPr>
          <p:spPr>
            <a:xfrm>
              <a:off x="5059" y="0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5059" y="1273375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6"/>
                  </a:lnTo>
                  <a:lnTo>
                    <a:pt x="0" y="1014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059" y="2541421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00194" y="39946"/>
              <a:ext cx="778965" cy="752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5"/>
                </a:lnSpc>
                <a:spcBef>
                  <a:spcPct val="0"/>
                </a:spcBef>
              </a:pPr>
              <a:r>
                <a:rPr lang="en-US" sz="3425">
                  <a:solidFill>
                    <a:srgbClr val="000000"/>
                  </a:solidFill>
                  <a:latin typeface="Repo Bold Bold" panose="02000503040000020004"/>
                </a:rPr>
                <a:t>1</a:t>
              </a:r>
              <a:endParaRPr lang="en-US" sz="3425">
                <a:solidFill>
                  <a:srgbClr val="000000"/>
                </a:solidFill>
                <a:latin typeface="Repo Bold Bold" panose="020005030400000200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5135" y="1370781"/>
              <a:ext cx="778965" cy="752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5"/>
                </a:lnSpc>
                <a:spcBef>
                  <a:spcPct val="0"/>
                </a:spcBef>
              </a:pPr>
              <a:r>
                <a:rPr lang="en-US" sz="3425">
                  <a:solidFill>
                    <a:srgbClr val="000000"/>
                  </a:solidFill>
                  <a:latin typeface="Repo Bold Bold" panose="02000503040000020004"/>
                </a:rPr>
                <a:t>2</a:t>
              </a:r>
              <a:endParaRPr lang="en-US" sz="3425">
                <a:solidFill>
                  <a:srgbClr val="000000"/>
                </a:solidFill>
                <a:latin typeface="Repo Bold Bold" panose="02000503040000020004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0194" y="2612495"/>
              <a:ext cx="778965" cy="752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5"/>
                </a:lnSpc>
                <a:spcBef>
                  <a:spcPct val="0"/>
                </a:spcBef>
              </a:pPr>
              <a:r>
                <a:rPr lang="en-US" sz="3425">
                  <a:solidFill>
                    <a:srgbClr val="000000"/>
                  </a:solidFill>
                  <a:latin typeface="Repo Bold Bold" panose="02000503040000020004"/>
                </a:rPr>
                <a:t>3</a:t>
              </a:r>
              <a:endParaRPr lang="en-US" sz="3425">
                <a:solidFill>
                  <a:srgbClr val="000000"/>
                </a:solidFill>
                <a:latin typeface="Repo Bold Bold" panose="02000503040000020004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8901" y="20893"/>
              <a:ext cx="5004708" cy="934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60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000000"/>
                  </a:solidFill>
                  <a:latin typeface="DM Sans Bold"/>
                </a:rPr>
                <a:t>Disparate data = Inconsistent info retrieval.</a:t>
              </a:r>
              <a:endParaRPr lang="en-US" sz="2040" spc="-2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8901" y="1294267"/>
              <a:ext cx="5004708" cy="934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60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000000"/>
                  </a:solidFill>
                  <a:latin typeface="DM Sans Bold"/>
                </a:rPr>
                <a:t>Ever tried searching with just keywords? Not so fun, right?</a:t>
              </a:r>
              <a:endParaRPr lang="en-US" sz="2040" spc="-2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8901" y="2562314"/>
              <a:ext cx="5004708" cy="934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60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000000"/>
                  </a:solidFill>
                  <a:latin typeface="DM Sans Bold"/>
                </a:rPr>
                <a:t>Search inaccuracies? Say no more.</a:t>
              </a:r>
              <a:endParaRPr lang="en-US" sz="2040" spc="-2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3809468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6"/>
                  </a:lnTo>
                  <a:lnTo>
                    <a:pt x="0" y="1014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5059" y="5077514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00194" y="3882493"/>
              <a:ext cx="778965" cy="752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5"/>
                </a:lnSpc>
                <a:spcBef>
                  <a:spcPct val="0"/>
                </a:spcBef>
              </a:pPr>
              <a:r>
                <a:rPr lang="en-US" sz="3425">
                  <a:solidFill>
                    <a:srgbClr val="000000"/>
                  </a:solidFill>
                  <a:latin typeface="Repo Bold Bold" panose="02000503040000020004"/>
                </a:rPr>
                <a:t>4</a:t>
              </a:r>
              <a:endParaRPr lang="en-US" sz="3425">
                <a:solidFill>
                  <a:srgbClr val="000000"/>
                </a:solidFill>
                <a:latin typeface="Repo Bold Bold" panose="02000503040000020004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0194" y="5150539"/>
              <a:ext cx="778965" cy="752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5"/>
                </a:lnSpc>
                <a:spcBef>
                  <a:spcPct val="0"/>
                </a:spcBef>
              </a:pPr>
              <a:r>
                <a:rPr lang="en-US" sz="3425">
                  <a:solidFill>
                    <a:srgbClr val="000000"/>
                  </a:solidFill>
                  <a:latin typeface="Repo Bold Bold" panose="02000503040000020004"/>
                </a:rPr>
                <a:t>5</a:t>
              </a:r>
              <a:endParaRPr lang="en-US" sz="3425">
                <a:solidFill>
                  <a:srgbClr val="000000"/>
                </a:solidFill>
                <a:latin typeface="Repo Bold Bold" panose="02000503040000020004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8901" y="3839375"/>
              <a:ext cx="5309508" cy="141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000000"/>
                  </a:solidFill>
                  <a:latin typeface="DM Sans Bold"/>
                </a:rPr>
                <a:t>Layers of Legalese: Contracts aren't just words; they're dense</a:t>
              </a:r>
              <a:endParaRPr lang="en-US" sz="2040" spc="-20">
                <a:solidFill>
                  <a:srgbClr val="000000"/>
                </a:solidFill>
                <a:latin typeface="DM Sans Bold"/>
              </a:endParaRPr>
            </a:p>
            <a:p>
              <a:pPr marL="0" lvl="0" indent="0">
                <a:lnSpc>
                  <a:spcPts val="2860"/>
                </a:lnSpc>
                <a:spcBef>
                  <a:spcPct val="0"/>
                </a:spcBef>
              </a:p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8901" y="5109375"/>
              <a:ext cx="5711932" cy="2381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000000"/>
                  </a:solidFill>
                  <a:latin typeface="DM Sans Bold"/>
                </a:rPr>
                <a:t>Ambiguous Language: Phrases like "reasonable efforts" or "as soon as possible" are open to interpretation.</a:t>
              </a:r>
              <a:endParaRPr lang="en-US" sz="2040" spc="-20">
                <a:solidFill>
                  <a:srgbClr val="000000"/>
                </a:solidFill>
                <a:latin typeface="DM Sans Bold"/>
              </a:endParaRPr>
            </a:p>
            <a:p>
              <a:pPr marL="0" lvl="0" indent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0222692" y="1366338"/>
            <a:ext cx="7505029" cy="7554323"/>
          </a:xfrm>
          <a:custGeom>
            <a:avLst/>
            <a:gdLst/>
            <a:ahLst/>
            <a:cxnLst/>
            <a:rect l="l" t="t" r="r" b="b"/>
            <a:pathLst>
              <a:path w="7505029" h="7554323">
                <a:moveTo>
                  <a:pt x="0" y="0"/>
                </a:moveTo>
                <a:lnTo>
                  <a:pt x="7505029" y="0"/>
                </a:lnTo>
                <a:lnTo>
                  <a:pt x="7505029" y="7554324"/>
                </a:lnTo>
                <a:lnTo>
                  <a:pt x="0" y="7554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363550" y="1940238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 rot="0">
            <a:off x="8469921" y="4469421"/>
            <a:ext cx="1348159" cy="134815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8640161" y="4680554"/>
            <a:ext cx="1007677" cy="925892"/>
            <a:chOff x="0" y="0"/>
            <a:chExt cx="884596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25501"/>
              <a:ext cx="870002" cy="761797"/>
            </a:xfrm>
            <a:custGeom>
              <a:avLst/>
              <a:gdLst/>
              <a:ahLst/>
              <a:cxnLst/>
              <a:rect l="l" t="t" r="r" b="b"/>
              <a:pathLst>
                <a:path w="870002" h="761797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662386" y="9704294"/>
            <a:ext cx="130671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4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123279" y="9470913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Abhishek Motlani |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 Aarushi Juneja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330815">
            <a:off x="4899849" y="0"/>
            <a:ext cx="9235941" cy="10287000"/>
            <a:chOff x="0" y="0"/>
            <a:chExt cx="24325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2511" cy="2709333"/>
            </a:xfrm>
            <a:custGeom>
              <a:avLst/>
              <a:gdLst/>
              <a:ahLst/>
              <a:cxnLst/>
              <a:rect l="l" t="t" r="r" b="b"/>
              <a:pathLst>
                <a:path w="2432511" h="2709333">
                  <a:moveTo>
                    <a:pt x="0" y="0"/>
                  </a:moveTo>
                  <a:lnTo>
                    <a:pt x="2432511" y="0"/>
                  </a:lnTo>
                  <a:lnTo>
                    <a:pt x="24325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3251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6613658" y="1232823"/>
            <a:ext cx="5224309" cy="1972177"/>
          </a:xfrm>
          <a:custGeom>
            <a:avLst/>
            <a:gdLst/>
            <a:ahLst/>
            <a:cxnLst/>
            <a:rect l="l" t="t" r="r" b="b"/>
            <a:pathLst>
              <a:path w="5224309" h="1972177">
                <a:moveTo>
                  <a:pt x="0" y="0"/>
                </a:moveTo>
                <a:lnTo>
                  <a:pt x="5224308" y="0"/>
                </a:lnTo>
                <a:lnTo>
                  <a:pt x="5224308" y="1972177"/>
                </a:lnTo>
                <a:lnTo>
                  <a:pt x="0" y="19721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15357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98615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499656" flipV="1">
            <a:off x="4123323" y="2326829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446158">
            <a:off x="7416559" y="3338099"/>
            <a:ext cx="2069356" cy="1178230"/>
          </a:xfrm>
          <a:custGeom>
            <a:avLst/>
            <a:gdLst/>
            <a:ahLst/>
            <a:cxnLst/>
            <a:rect l="l" t="t" r="r" b="b"/>
            <a:pathLst>
              <a:path w="2069356" h="1178230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7473391" flipH="1" flipV="1">
            <a:off x="11765115" y="2328655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89385" y="1707736"/>
            <a:ext cx="612776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Canva Sans Bold"/>
              </a:rPr>
              <a:t>CHALLENGES</a:t>
            </a:r>
            <a:endParaRPr lang="en-US" sz="5500">
              <a:solidFill>
                <a:srgbClr val="000000"/>
              </a:solidFill>
              <a:latin typeface="Canva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410315" y="4948124"/>
            <a:ext cx="4297455" cy="3030915"/>
            <a:chOff x="0" y="0"/>
            <a:chExt cx="5729940" cy="4041219"/>
          </a:xfrm>
        </p:grpSpPr>
        <p:sp>
          <p:nvSpPr>
            <p:cNvPr id="14" name="Freeform 14"/>
            <p:cNvSpPr/>
            <p:nvPr/>
          </p:nvSpPr>
          <p:spPr>
            <a:xfrm>
              <a:off x="4342218" y="0"/>
              <a:ext cx="1387722" cy="1441232"/>
            </a:xfrm>
            <a:custGeom>
              <a:avLst/>
              <a:gdLst/>
              <a:ahLst/>
              <a:cxnLst/>
              <a:rect l="l" t="t" r="r" b="b"/>
              <a:pathLst>
                <a:path w="1387722" h="1441232">
                  <a:moveTo>
                    <a:pt x="0" y="0"/>
                  </a:moveTo>
                  <a:lnTo>
                    <a:pt x="1387722" y="0"/>
                  </a:lnTo>
                  <a:lnTo>
                    <a:pt x="1387722" y="1441232"/>
                  </a:lnTo>
                  <a:lnTo>
                    <a:pt x="0" y="1441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1177462"/>
              <a:ext cx="4680508" cy="2863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90"/>
                </a:lnSpc>
              </a:pPr>
            </a:p>
            <a:p>
              <a:pPr>
                <a:lnSpc>
                  <a:spcPts val="2890"/>
                </a:lnSpc>
              </a:pPr>
            </a:p>
            <a:p>
              <a:pPr marL="445770" lvl="1" indent="-222885">
                <a:lnSpc>
                  <a:spcPts val="2890"/>
                </a:lnSpc>
                <a:buFont typeface="Arial" panose="020B0604020202020204"/>
                <a:buChar char="•"/>
              </a:pPr>
              <a:r>
                <a:rPr lang="en-US" sz="2065" spc="-20">
                  <a:solidFill>
                    <a:srgbClr val="000000"/>
                  </a:solidFill>
                  <a:latin typeface="DM Sans"/>
                </a:rPr>
                <a:t>Acquiring Data</a:t>
              </a:r>
              <a:endParaRPr lang="en-US" sz="2065" spc="-20">
                <a:solidFill>
                  <a:srgbClr val="000000"/>
                </a:solidFill>
                <a:latin typeface="DM Sans"/>
              </a:endParaRPr>
            </a:p>
            <a:p>
              <a:pPr marL="445770" lvl="1" indent="-222885">
                <a:lnSpc>
                  <a:spcPts val="2890"/>
                </a:lnSpc>
                <a:buFont typeface="Arial" panose="020B0604020202020204"/>
                <a:buChar char="•"/>
              </a:pPr>
              <a:r>
                <a:rPr lang="en-US" sz="2065" spc="-20">
                  <a:solidFill>
                    <a:srgbClr val="000000"/>
                  </a:solidFill>
                  <a:latin typeface="DM Sans"/>
                </a:rPr>
                <a:t>Preprocessing the data </a:t>
              </a:r>
              <a:endParaRPr lang="en-US" sz="2065" spc="-20">
                <a:solidFill>
                  <a:srgbClr val="000000"/>
                </a:solidFill>
                <a:latin typeface="DM Sans"/>
              </a:endParaRPr>
            </a:p>
            <a:p>
              <a:pPr>
                <a:lnSpc>
                  <a:spcPts val="2890"/>
                </a:lnSpc>
              </a:pPr>
              <a:r>
                <a:rPr lang="en-US" sz="2065" spc="-20">
                  <a:solidFill>
                    <a:srgbClr val="000000"/>
                  </a:solidFill>
                  <a:latin typeface="DM Sans"/>
                </a:rPr>
                <a:t> </a:t>
              </a:r>
              <a:endParaRPr lang="en-US" sz="2065" spc="-20">
                <a:solidFill>
                  <a:srgbClr val="000000"/>
                </a:solidFill>
                <a:latin typeface="DM Sans"/>
              </a:endParaRPr>
            </a:p>
            <a:p>
              <a:pPr marL="0" lvl="0" indent="0">
                <a:lnSpc>
                  <a:spcPts val="2890"/>
                </a:lnSpc>
                <a:spcBef>
                  <a:spcPct val="0"/>
                </a:spcBef>
              </a:p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95762"/>
              <a:ext cx="4342218" cy="602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  <a:spcBef>
                  <a:spcPct val="0"/>
                </a:spcBef>
              </a:pPr>
              <a:r>
                <a:rPr lang="en-US" sz="2755">
                  <a:solidFill>
                    <a:srgbClr val="000000"/>
                  </a:solidFill>
                  <a:latin typeface="DM Sans Bold"/>
                </a:rPr>
                <a:t>Data Preparation</a:t>
              </a:r>
              <a:endParaRPr lang="en-US" sz="2755">
                <a:solidFill>
                  <a:srgbClr val="000000"/>
                </a:solidFill>
                <a:latin typeface="DM Sans Bold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424123" y="4583395"/>
            <a:ext cx="840865" cy="1080924"/>
          </a:xfrm>
          <a:custGeom>
            <a:avLst/>
            <a:gdLst/>
            <a:ahLst/>
            <a:cxnLst/>
            <a:rect l="l" t="t" r="r" b="b"/>
            <a:pathLst>
              <a:path w="840865" h="1080924">
                <a:moveTo>
                  <a:pt x="0" y="0"/>
                </a:moveTo>
                <a:lnTo>
                  <a:pt x="840866" y="0"/>
                </a:lnTo>
                <a:lnTo>
                  <a:pt x="840866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615357" y="5568064"/>
            <a:ext cx="4898420" cy="342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805" lvl="1" indent="-235585">
              <a:lnSpc>
                <a:spcPts val="3055"/>
              </a:lnSpc>
              <a:buFont typeface="Arial" panose="020B0604020202020204"/>
              <a:buChar char="•"/>
            </a:pPr>
            <a:r>
              <a:rPr lang="en-US" sz="2185" spc="-21">
                <a:solidFill>
                  <a:srgbClr val="000000"/>
                </a:solidFill>
                <a:latin typeface="DM Sans"/>
              </a:rPr>
              <a:t>Traditional storage systems face challenges in efficiently searching extensive text chunks within large datasets..</a:t>
            </a:r>
            <a:endParaRPr lang="en-US" sz="2185" spc="-21">
              <a:solidFill>
                <a:srgbClr val="000000"/>
              </a:solidFill>
              <a:latin typeface="DM Sans"/>
            </a:endParaRPr>
          </a:p>
          <a:p>
            <a:pPr marL="471805" lvl="1" indent="-235585">
              <a:lnSpc>
                <a:spcPts val="3055"/>
              </a:lnSpc>
              <a:buFont typeface="Arial" panose="020B0604020202020204"/>
              <a:buChar char="•"/>
            </a:pPr>
            <a:r>
              <a:rPr lang="en-US" sz="2185" spc="-21">
                <a:solidFill>
                  <a:srgbClr val="000000"/>
                </a:solidFill>
                <a:latin typeface="DM Sans"/>
              </a:rPr>
              <a:t> Efficiently manage LLM models with innovative solutions like LlamaIndex for optimal handling of extensive textual data.</a:t>
            </a:r>
            <a:endParaRPr lang="en-US" sz="2185" spc="-21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055"/>
              </a:lnSpc>
            </a:pPr>
          </a:p>
        </p:txBody>
      </p:sp>
      <p:sp>
        <p:nvSpPr>
          <p:cNvPr id="19" name="TextBox 19"/>
          <p:cNvSpPr txBox="1"/>
          <p:nvPr/>
        </p:nvSpPr>
        <p:spPr>
          <a:xfrm>
            <a:off x="7074869" y="5152222"/>
            <a:ext cx="4763097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2755">
                <a:solidFill>
                  <a:srgbClr val="000000"/>
                </a:solidFill>
                <a:latin typeface="DM Sans Bold"/>
              </a:rPr>
              <a:t>Data Storing</a:t>
            </a:r>
            <a:endParaRPr lang="en-US" sz="2755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999505" y="4683856"/>
            <a:ext cx="877165" cy="1129240"/>
          </a:xfrm>
          <a:custGeom>
            <a:avLst/>
            <a:gdLst/>
            <a:ahLst/>
            <a:cxnLst/>
            <a:rect l="l" t="t" r="r" b="b"/>
            <a:pathLst>
              <a:path w="877165" h="1129240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742841" y="5789507"/>
            <a:ext cx="4516459" cy="288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0"/>
              </a:lnSpc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Selecting the optimal Llama model among multiple options poses a significant challenge in ensuring effective chatbot performance.</a:t>
            </a:r>
            <a:endParaRPr lang="en-US" sz="2065" spc="-20">
              <a:solidFill>
                <a:srgbClr val="000000"/>
              </a:solidFill>
              <a:latin typeface="DM Sans"/>
            </a:endParaRPr>
          </a:p>
          <a:p>
            <a:pPr marL="445770" lvl="1" indent="-222885">
              <a:lnSpc>
                <a:spcPts val="2890"/>
              </a:lnSpc>
              <a:buFont typeface="Arial" panose="020B0604020202020204"/>
              <a:buChar char="•"/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GPT-3.5 Turbo</a:t>
            </a:r>
            <a:endParaRPr lang="en-US" sz="2065" spc="-20">
              <a:solidFill>
                <a:srgbClr val="000000"/>
              </a:solidFill>
              <a:latin typeface="DM Sans"/>
            </a:endParaRPr>
          </a:p>
          <a:p>
            <a:pPr marL="445770" lvl="1" indent="-222885">
              <a:lnSpc>
                <a:spcPts val="2890"/>
              </a:lnSpc>
              <a:buFont typeface="Arial" panose="020B0604020202020204"/>
              <a:buChar char="•"/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GPT-4</a:t>
            </a:r>
            <a:endParaRPr lang="en-US" sz="2065" spc="-20">
              <a:solidFill>
                <a:srgbClr val="000000"/>
              </a:solidFill>
              <a:latin typeface="DM Sans"/>
            </a:endParaRPr>
          </a:p>
          <a:p>
            <a:pPr marL="445770" lvl="1" indent="-222885">
              <a:lnSpc>
                <a:spcPts val="2890"/>
              </a:lnSpc>
              <a:buFont typeface="Arial" panose="020B0604020202020204"/>
              <a:buChar char="•"/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Llama 2</a:t>
            </a:r>
            <a:endParaRPr lang="en-US" sz="2065" spc="-20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2890"/>
              </a:lnSpc>
              <a:spcBef>
                <a:spcPct val="0"/>
              </a:spcBef>
            </a:pPr>
          </a:p>
        </p:txBody>
      </p:sp>
      <p:sp>
        <p:nvSpPr>
          <p:cNvPr id="22" name="TextBox 22"/>
          <p:cNvSpPr txBox="1"/>
          <p:nvPr/>
        </p:nvSpPr>
        <p:spPr>
          <a:xfrm>
            <a:off x="12742841" y="5200851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2755">
                <a:solidFill>
                  <a:srgbClr val="000000"/>
                </a:solidFill>
                <a:latin typeface="DM Sans Bold"/>
              </a:rPr>
              <a:t>Model Selection</a:t>
            </a:r>
            <a:endParaRPr lang="en-US" sz="2755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735360" y="9590554"/>
            <a:ext cx="12769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5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23279" y="9470913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Abhishek Motlani |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 Aarushi Juneja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97658" y="-361441"/>
            <a:ext cx="18585658" cy="10648441"/>
            <a:chOff x="0" y="0"/>
            <a:chExt cx="4894988" cy="2804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4988" cy="2804528"/>
            </a:xfrm>
            <a:custGeom>
              <a:avLst/>
              <a:gdLst/>
              <a:ahLst/>
              <a:cxnLst/>
              <a:rect l="l" t="t" r="r" b="b"/>
              <a:pathLst>
                <a:path w="4894988" h="2804528">
                  <a:moveTo>
                    <a:pt x="0" y="0"/>
                  </a:moveTo>
                  <a:lnTo>
                    <a:pt x="4894988" y="0"/>
                  </a:lnTo>
                  <a:lnTo>
                    <a:pt x="4894988" y="2804528"/>
                  </a:lnTo>
                  <a:lnTo>
                    <a:pt x="0" y="2804528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4988" cy="2842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542736"/>
            <a:ext cx="3316084" cy="3201528"/>
          </a:xfrm>
          <a:custGeom>
            <a:avLst/>
            <a:gdLst/>
            <a:ahLst/>
            <a:cxnLst/>
            <a:rect l="l" t="t" r="r" b="b"/>
            <a:pathLst>
              <a:path w="3316084" h="3201528">
                <a:moveTo>
                  <a:pt x="0" y="0"/>
                </a:moveTo>
                <a:lnTo>
                  <a:pt x="3316084" y="0"/>
                </a:lnTo>
                <a:lnTo>
                  <a:pt x="3316084" y="3201528"/>
                </a:lnTo>
                <a:lnTo>
                  <a:pt x="0" y="3201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40969" y="4686864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2" y="0"/>
                </a:lnTo>
                <a:lnTo>
                  <a:pt x="3606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73886">
            <a:off x="4581587" y="6362724"/>
            <a:ext cx="2522580" cy="763080"/>
          </a:xfrm>
          <a:custGeom>
            <a:avLst/>
            <a:gdLst/>
            <a:ahLst/>
            <a:cxnLst/>
            <a:rect l="l" t="t" r="r" b="b"/>
            <a:pathLst>
              <a:path w="2522580" h="763080">
                <a:moveTo>
                  <a:pt x="0" y="0"/>
                </a:moveTo>
                <a:lnTo>
                  <a:pt x="2522580" y="0"/>
                </a:lnTo>
                <a:lnTo>
                  <a:pt x="2522580" y="763080"/>
                </a:lnTo>
                <a:lnTo>
                  <a:pt x="0" y="763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246077">
            <a:off x="11109686" y="6362724"/>
            <a:ext cx="2522580" cy="763080"/>
          </a:xfrm>
          <a:custGeom>
            <a:avLst/>
            <a:gdLst/>
            <a:ahLst/>
            <a:cxnLst/>
            <a:rect l="l" t="t" r="r" b="b"/>
            <a:pathLst>
              <a:path w="2522580" h="763080">
                <a:moveTo>
                  <a:pt x="0" y="0"/>
                </a:moveTo>
                <a:lnTo>
                  <a:pt x="2522580" y="0"/>
                </a:lnTo>
                <a:lnTo>
                  <a:pt x="2522580" y="763080"/>
                </a:lnTo>
                <a:lnTo>
                  <a:pt x="0" y="763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94922" y="30861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37129" y="1019175"/>
            <a:ext cx="1075628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ACQUIRING DATA</a:t>
            </a:r>
            <a:endParaRPr lang="en-US" sz="8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4446" y="7380667"/>
            <a:ext cx="33645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ontserrat Classic" panose="00000500000000000000"/>
              </a:rPr>
              <a:t>ONBASE DATABASE</a:t>
            </a:r>
            <a:endParaRPr lang="en-US" sz="25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270955" y="9023350"/>
            <a:ext cx="37460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ontserrat Classic" panose="00000500000000000000"/>
              </a:rPr>
              <a:t>AZURE BLOB STORAGE</a:t>
            </a:r>
            <a:endParaRPr lang="en-US" sz="25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967667" y="7380667"/>
            <a:ext cx="229163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ontserrat Classic" panose="00000500000000000000"/>
              </a:rPr>
              <a:t>LLAMA INDEX</a:t>
            </a:r>
            <a:endParaRPr lang="en-US" sz="25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29717" y="9470913"/>
            <a:ext cx="13885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6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23279" y="9600822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Abhishek Motlani |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 Aarushi Juneja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0"/>
            <a:ext cx="9235941" cy="10287000"/>
            <a:chOff x="0" y="0"/>
            <a:chExt cx="24325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2511" cy="2709333"/>
            </a:xfrm>
            <a:custGeom>
              <a:avLst/>
              <a:gdLst/>
              <a:ahLst/>
              <a:cxnLst/>
              <a:rect l="l" t="t" r="r" b="b"/>
              <a:pathLst>
                <a:path w="2432511" h="2709333">
                  <a:moveTo>
                    <a:pt x="0" y="0"/>
                  </a:moveTo>
                  <a:lnTo>
                    <a:pt x="2432511" y="0"/>
                  </a:lnTo>
                  <a:lnTo>
                    <a:pt x="24325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3251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9397349" y="1713202"/>
            <a:ext cx="1086389" cy="1086389"/>
          </a:xfrm>
          <a:custGeom>
            <a:avLst/>
            <a:gdLst/>
            <a:ahLst/>
            <a:cxnLst/>
            <a:rect l="l" t="t" r="r" b="b"/>
            <a:pathLst>
              <a:path w="1086389" h="1086389">
                <a:moveTo>
                  <a:pt x="0" y="0"/>
                </a:moveTo>
                <a:lnTo>
                  <a:pt x="1086389" y="0"/>
                </a:lnTo>
                <a:lnTo>
                  <a:pt x="1086389" y="1086389"/>
                </a:lnTo>
                <a:lnTo>
                  <a:pt x="0" y="108638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25705" y="1841558"/>
            <a:ext cx="829677" cy="829677"/>
          </a:xfrm>
          <a:custGeom>
            <a:avLst/>
            <a:gdLst/>
            <a:ahLst/>
            <a:cxnLst/>
            <a:rect l="l" t="t" r="r" b="b"/>
            <a:pathLst>
              <a:path w="829677" h="829677">
                <a:moveTo>
                  <a:pt x="0" y="0"/>
                </a:moveTo>
                <a:lnTo>
                  <a:pt x="829677" y="0"/>
                </a:lnTo>
                <a:lnTo>
                  <a:pt x="829677" y="829677"/>
                </a:lnTo>
                <a:lnTo>
                  <a:pt x="0" y="829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97349" y="4189457"/>
            <a:ext cx="1086389" cy="1086389"/>
          </a:xfrm>
          <a:custGeom>
            <a:avLst/>
            <a:gdLst/>
            <a:ahLst/>
            <a:cxnLst/>
            <a:rect l="l" t="t" r="r" b="b"/>
            <a:pathLst>
              <a:path w="1086389" h="1086389">
                <a:moveTo>
                  <a:pt x="0" y="0"/>
                </a:moveTo>
                <a:lnTo>
                  <a:pt x="1086389" y="0"/>
                </a:lnTo>
                <a:lnTo>
                  <a:pt x="1086389" y="1086389"/>
                </a:lnTo>
                <a:lnTo>
                  <a:pt x="0" y="108638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55715" y="4336580"/>
            <a:ext cx="769656" cy="769656"/>
          </a:xfrm>
          <a:custGeom>
            <a:avLst/>
            <a:gdLst/>
            <a:ahLst/>
            <a:cxnLst/>
            <a:rect l="l" t="t" r="r" b="b"/>
            <a:pathLst>
              <a:path w="769656" h="769656">
                <a:moveTo>
                  <a:pt x="0" y="0"/>
                </a:moveTo>
                <a:lnTo>
                  <a:pt x="769656" y="0"/>
                </a:lnTo>
                <a:lnTo>
                  <a:pt x="769656" y="769655"/>
                </a:lnTo>
                <a:lnTo>
                  <a:pt x="0" y="769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20371" y="6665712"/>
            <a:ext cx="1086389" cy="1086389"/>
          </a:xfrm>
          <a:custGeom>
            <a:avLst/>
            <a:gdLst/>
            <a:ahLst/>
            <a:cxnLst/>
            <a:rect l="l" t="t" r="r" b="b"/>
            <a:pathLst>
              <a:path w="1086389" h="1086389">
                <a:moveTo>
                  <a:pt x="0" y="0"/>
                </a:moveTo>
                <a:lnTo>
                  <a:pt x="1086389" y="0"/>
                </a:lnTo>
                <a:lnTo>
                  <a:pt x="1086389" y="1086389"/>
                </a:lnTo>
                <a:lnTo>
                  <a:pt x="0" y="108638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78737" y="6847101"/>
            <a:ext cx="723611" cy="723611"/>
          </a:xfrm>
          <a:custGeom>
            <a:avLst/>
            <a:gdLst/>
            <a:ahLst/>
            <a:cxnLst/>
            <a:rect l="l" t="t" r="r" b="b"/>
            <a:pathLst>
              <a:path w="723611" h="723611">
                <a:moveTo>
                  <a:pt x="0" y="0"/>
                </a:moveTo>
                <a:lnTo>
                  <a:pt x="723612" y="0"/>
                </a:lnTo>
                <a:lnTo>
                  <a:pt x="723612" y="723611"/>
                </a:lnTo>
                <a:lnTo>
                  <a:pt x="0" y="723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93252" y="3842220"/>
            <a:ext cx="6579737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LLAMA INDEX</a:t>
            </a:r>
            <a:endParaRPr lang="en-US" sz="80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93252" y="6345796"/>
            <a:ext cx="6433982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LlamaIndex is a simple, flexible data framework for connecting 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custom data sources to large language models.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8027234" y="1688102"/>
            <a:ext cx="8261055" cy="1966265"/>
            <a:chOff x="0" y="0"/>
            <a:chExt cx="11014740" cy="26216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3931"/>
              <a:ext cx="3095270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500"/>
                </a:lnSpc>
                <a:spcBef>
                  <a:spcPct val="0"/>
                </a:spcBef>
              </a:p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42567" y="-95250"/>
              <a:ext cx="737217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Data Ingestion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82007" y="762196"/>
              <a:ext cx="7432733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Connect your existing data sources and data formats (API's, PDF's, documents, SQL, etc.) to use with a large language model application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0716617" y="4336580"/>
            <a:ext cx="5571672" cy="1613840"/>
            <a:chOff x="0" y="0"/>
            <a:chExt cx="7428897" cy="2151787"/>
          </a:xfrm>
        </p:grpSpPr>
        <p:sp>
          <p:nvSpPr>
            <p:cNvPr id="18" name="TextBox 18"/>
            <p:cNvSpPr txBox="1"/>
            <p:nvPr/>
          </p:nvSpPr>
          <p:spPr>
            <a:xfrm>
              <a:off x="60529" y="-95250"/>
              <a:ext cx="7368368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Data Indexing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2196"/>
              <a:ext cx="7428897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Store and index your data for different use cases. Integrate with downstream vector store and database providers.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0716617" y="6587579"/>
            <a:ext cx="5571672" cy="1966265"/>
            <a:chOff x="0" y="0"/>
            <a:chExt cx="7428897" cy="2621687"/>
          </a:xfrm>
        </p:grpSpPr>
        <p:sp>
          <p:nvSpPr>
            <p:cNvPr id="21" name="TextBox 21"/>
            <p:cNvSpPr txBox="1"/>
            <p:nvPr/>
          </p:nvSpPr>
          <p:spPr>
            <a:xfrm>
              <a:off x="60529" y="-95250"/>
              <a:ext cx="7368368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ontserrat Classic Bold"/>
                </a:rPr>
                <a:t>Query Interface</a:t>
              </a:r>
              <a:endParaRPr lang="en-US" sz="300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62196"/>
              <a:ext cx="7428897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 panose="00000500000000000000"/>
                </a:rPr>
                <a:t>LlamaIndex provides a query interface that accepts any input prompt over your data and returns a knowledge-augmented response.</a:t>
              </a:r>
              <a:endParaRPr lang="en-US" sz="2000">
                <a:solidFill>
                  <a:srgbClr val="000000"/>
                </a:solidFill>
                <a:latin typeface="Montserrat Classic" panose="0000050000000000000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745927" y="9590554"/>
            <a:ext cx="106561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7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23279" y="9470913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Abhishek Motlani |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 Aarushi Juneja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1304" y="1967570"/>
            <a:ext cx="6351861" cy="63518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445925" y="3747848"/>
            <a:ext cx="5164115" cy="3268175"/>
            <a:chOff x="0" y="0"/>
            <a:chExt cx="6885487" cy="4357567"/>
          </a:xfrm>
        </p:grpSpPr>
        <p:sp>
          <p:nvSpPr>
            <p:cNvPr id="6" name="Freeform 6"/>
            <p:cNvSpPr/>
            <p:nvPr/>
          </p:nvSpPr>
          <p:spPr>
            <a:xfrm>
              <a:off x="5332232" y="0"/>
              <a:ext cx="1216776" cy="304194"/>
            </a:xfrm>
            <a:custGeom>
              <a:avLst/>
              <a:gdLst/>
              <a:ahLst/>
              <a:cxnLst/>
              <a:rect l="l" t="t" r="r" b="b"/>
              <a:pathLst>
                <a:path w="1216776" h="304194">
                  <a:moveTo>
                    <a:pt x="0" y="0"/>
                  </a:moveTo>
                  <a:lnTo>
                    <a:pt x="1216776" y="0"/>
                  </a:lnTo>
                  <a:lnTo>
                    <a:pt x="1216776" y="304194"/>
                  </a:lnTo>
                  <a:lnTo>
                    <a:pt x="0" y="304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0" y="674319"/>
              <a:ext cx="688548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330544" y="2302510"/>
              <a:ext cx="5976018" cy="2055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5"/>
                </a:lnSpc>
              </a:pPr>
              <a:r>
                <a:rPr lang="en-US" sz="2225" spc="-22">
                  <a:solidFill>
                    <a:srgbClr val="000000"/>
                  </a:solidFill>
                  <a:latin typeface="DM Sans Bold"/>
                </a:rPr>
                <a:t>3 AI Models to compare:</a:t>
              </a:r>
              <a:endParaRPr lang="en-US" sz="2225" spc="-22">
                <a:solidFill>
                  <a:srgbClr val="000000"/>
                </a:solidFill>
                <a:latin typeface="DM Sans Bold"/>
              </a:endParaRPr>
            </a:p>
            <a:p>
              <a:pPr>
                <a:lnSpc>
                  <a:spcPts val="3115"/>
                </a:lnSpc>
              </a:pPr>
              <a:r>
                <a:rPr lang="en-US" sz="2225" spc="-22">
                  <a:solidFill>
                    <a:srgbClr val="000000"/>
                  </a:solidFill>
                  <a:latin typeface="DM Sans Bold"/>
                </a:rPr>
                <a:t>LLama2</a:t>
              </a:r>
              <a:endParaRPr lang="en-US" sz="2225" spc="-22">
                <a:solidFill>
                  <a:srgbClr val="000000"/>
                </a:solidFill>
                <a:latin typeface="DM Sans Bold"/>
              </a:endParaRPr>
            </a:p>
            <a:p>
              <a:pPr>
                <a:lnSpc>
                  <a:spcPts val="3115"/>
                </a:lnSpc>
              </a:pPr>
              <a:r>
                <a:rPr lang="en-US" sz="2225" spc="-22">
                  <a:solidFill>
                    <a:srgbClr val="000000"/>
                  </a:solidFill>
                  <a:latin typeface="DM Sans Bold"/>
                </a:rPr>
                <a:t>GPT-3.5 Turbo</a:t>
              </a:r>
              <a:endParaRPr lang="en-US" sz="2225" spc="-22">
                <a:solidFill>
                  <a:srgbClr val="000000"/>
                </a:solidFill>
                <a:latin typeface="DM Sans Bold"/>
              </a:endParaRPr>
            </a:p>
            <a:p>
              <a:pPr marL="0" lvl="0" indent="0">
                <a:lnSpc>
                  <a:spcPts val="3115"/>
                </a:lnSpc>
                <a:spcBef>
                  <a:spcPct val="0"/>
                </a:spcBef>
              </a:pPr>
              <a:r>
                <a:rPr lang="en-US" sz="2225" spc="-22">
                  <a:solidFill>
                    <a:srgbClr val="000000"/>
                  </a:solidFill>
                  <a:latin typeface="DM Sans Bold"/>
                </a:rPr>
                <a:t>GPT-4</a:t>
              </a:r>
              <a:endParaRPr lang="en-US" sz="2225" spc="-22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0544" y="797886"/>
              <a:ext cx="5891322" cy="1051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70"/>
                </a:lnSpc>
                <a:spcBef>
                  <a:spcPct val="0"/>
                </a:spcBef>
              </a:pPr>
              <a:r>
                <a:rPr lang="en-US" sz="4760">
                  <a:solidFill>
                    <a:srgbClr val="000000"/>
                  </a:solidFill>
                  <a:latin typeface="Repo Bold Bold" panose="02000503040000020004"/>
                </a:rPr>
                <a:t>Comparison</a:t>
              </a:r>
              <a:endParaRPr lang="en-US" sz="4760">
                <a:solidFill>
                  <a:srgbClr val="000000"/>
                </a:solidFill>
                <a:latin typeface="Repo Bold Bold" panose="0200050304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8620896" y="1193069"/>
            <a:ext cx="8846141" cy="2875236"/>
            <a:chOff x="0" y="0"/>
            <a:chExt cx="4027938" cy="13091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27939" cy="1309189"/>
            </a:xfrm>
            <a:custGeom>
              <a:avLst/>
              <a:gdLst/>
              <a:ahLst/>
              <a:cxnLst/>
              <a:rect l="l" t="t" r="r" b="b"/>
              <a:pathLst>
                <a:path w="4027939" h="1309189">
                  <a:moveTo>
                    <a:pt x="29756" y="0"/>
                  </a:moveTo>
                  <a:lnTo>
                    <a:pt x="3998183" y="0"/>
                  </a:lnTo>
                  <a:cubicBezTo>
                    <a:pt x="4014617" y="0"/>
                    <a:pt x="4027939" y="13322"/>
                    <a:pt x="4027939" y="29756"/>
                  </a:cubicBezTo>
                  <a:lnTo>
                    <a:pt x="4027939" y="1279434"/>
                  </a:lnTo>
                  <a:cubicBezTo>
                    <a:pt x="4027939" y="1295867"/>
                    <a:pt x="4014617" y="1309189"/>
                    <a:pt x="3998183" y="1309189"/>
                  </a:cubicBezTo>
                  <a:lnTo>
                    <a:pt x="29756" y="1309189"/>
                  </a:lnTo>
                  <a:cubicBezTo>
                    <a:pt x="13322" y="1309189"/>
                    <a:pt x="0" y="1295867"/>
                    <a:pt x="0" y="1279434"/>
                  </a:cubicBezTo>
                  <a:lnTo>
                    <a:pt x="0" y="29756"/>
                  </a:lnTo>
                  <a:cubicBezTo>
                    <a:pt x="0" y="13322"/>
                    <a:pt x="13322" y="0"/>
                    <a:pt x="2975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027938" cy="13187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8620896" y="5676075"/>
            <a:ext cx="8846141" cy="3176861"/>
            <a:chOff x="0" y="0"/>
            <a:chExt cx="4027938" cy="14465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27939" cy="1446529"/>
            </a:xfrm>
            <a:custGeom>
              <a:avLst/>
              <a:gdLst/>
              <a:ahLst/>
              <a:cxnLst/>
              <a:rect l="l" t="t" r="r" b="b"/>
              <a:pathLst>
                <a:path w="4027939" h="1446529">
                  <a:moveTo>
                    <a:pt x="29756" y="0"/>
                  </a:moveTo>
                  <a:lnTo>
                    <a:pt x="3998183" y="0"/>
                  </a:lnTo>
                  <a:cubicBezTo>
                    <a:pt x="4014617" y="0"/>
                    <a:pt x="4027939" y="13322"/>
                    <a:pt x="4027939" y="29756"/>
                  </a:cubicBezTo>
                  <a:lnTo>
                    <a:pt x="4027939" y="1416773"/>
                  </a:lnTo>
                  <a:cubicBezTo>
                    <a:pt x="4027939" y="1433207"/>
                    <a:pt x="4014617" y="1446529"/>
                    <a:pt x="3998183" y="1446529"/>
                  </a:cubicBezTo>
                  <a:lnTo>
                    <a:pt x="29756" y="1446529"/>
                  </a:lnTo>
                  <a:cubicBezTo>
                    <a:pt x="13322" y="1446529"/>
                    <a:pt x="0" y="1433207"/>
                    <a:pt x="0" y="1416773"/>
                  </a:cubicBezTo>
                  <a:lnTo>
                    <a:pt x="0" y="29756"/>
                  </a:lnTo>
                  <a:cubicBezTo>
                    <a:pt x="0" y="13322"/>
                    <a:pt x="13322" y="0"/>
                    <a:pt x="2975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027938" cy="14560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id="16" name="Freeform 16"/>
          <p:cNvSpPr/>
          <p:nvPr/>
        </p:nvSpPr>
        <p:spPr>
          <a:xfrm rot="-553435">
            <a:off x="6872524" y="2748280"/>
            <a:ext cx="1559153" cy="1139599"/>
          </a:xfrm>
          <a:custGeom>
            <a:avLst/>
            <a:gdLst/>
            <a:ahLst/>
            <a:cxnLst/>
            <a:rect l="l" t="t" r="r" b="b"/>
            <a:pathLst>
              <a:path w="1559153" h="1139599">
                <a:moveTo>
                  <a:pt x="0" y="0"/>
                </a:moveTo>
                <a:lnTo>
                  <a:pt x="1559153" y="0"/>
                </a:lnTo>
                <a:lnTo>
                  <a:pt x="1559153" y="1139600"/>
                </a:lnTo>
                <a:lnTo>
                  <a:pt x="0" y="113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76219">
            <a:off x="6945347" y="6238911"/>
            <a:ext cx="1491929" cy="1647713"/>
          </a:xfrm>
          <a:custGeom>
            <a:avLst/>
            <a:gdLst/>
            <a:ahLst/>
            <a:cxnLst/>
            <a:rect l="l" t="t" r="r" b="b"/>
            <a:pathLst>
              <a:path w="1491929" h="1647713">
                <a:moveTo>
                  <a:pt x="0" y="0"/>
                </a:moveTo>
                <a:lnTo>
                  <a:pt x="1491929" y="0"/>
                </a:lnTo>
                <a:lnTo>
                  <a:pt x="1491929" y="1647713"/>
                </a:lnTo>
                <a:lnTo>
                  <a:pt x="0" y="1647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957624" y="1424939"/>
            <a:ext cx="1111137" cy="42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2455" spc="122">
                <a:solidFill>
                  <a:srgbClr val="000000"/>
                </a:solidFill>
                <a:latin typeface="Montserrat Classic Bold"/>
              </a:rPr>
              <a:t>Cost</a:t>
            </a:r>
            <a:endParaRPr lang="en-US" sz="2455" spc="122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57624" y="1919945"/>
            <a:ext cx="746404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Llama 2 is significantly cheaper to use than GPT-3.5 turbo and GPT-4. 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957624" y="2669245"/>
            <a:ext cx="1731069" cy="42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2455" spc="122">
                <a:solidFill>
                  <a:srgbClr val="000000"/>
                </a:solidFill>
                <a:latin typeface="Montserrat Classic Bold"/>
              </a:rPr>
              <a:t>Accuracy</a:t>
            </a:r>
            <a:endParaRPr lang="en-US" sz="2455" spc="122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957624" y="3168812"/>
            <a:ext cx="746404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Llama 2 boasts a comparable level of accuracy to GPT-4., but beats GPT 3.5 turbo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957624" y="5893337"/>
            <a:ext cx="1731069" cy="42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2455" spc="122">
                <a:solidFill>
                  <a:srgbClr val="000000"/>
                </a:solidFill>
                <a:latin typeface="Montserrat Classic Bold"/>
              </a:rPr>
              <a:t>Efficiency</a:t>
            </a:r>
            <a:endParaRPr lang="en-US" sz="2455" spc="122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957624" y="6392904"/>
            <a:ext cx="7464042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Llama 2 is much faster and more efficient than GPT-3.5 turbo and GPT-4, making it a good choice for tasks that require real-time performance.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57624" y="7494629"/>
            <a:ext cx="2494063" cy="42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2455" spc="122">
                <a:solidFill>
                  <a:srgbClr val="000000"/>
                </a:solidFill>
                <a:latin typeface="Montserrat Classic Bold"/>
              </a:rPr>
              <a:t>Transparency</a:t>
            </a:r>
            <a:endParaRPr lang="en-US" sz="2455" spc="122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957624" y="7994197"/>
            <a:ext cx="746404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 panose="00000500000000000000"/>
              </a:rPr>
              <a:t>Llama 2 is an open-source model, which means that its code is available for anyone to inspect and modify.</a:t>
            </a:r>
            <a:endParaRPr lang="en-US" sz="200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686259" y="9590554"/>
            <a:ext cx="130522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D8A84"/>
                </a:solidFill>
                <a:latin typeface="Canva Sans" panose="020B0503030501040103"/>
              </a:rPr>
              <a:t>8</a:t>
            </a:r>
            <a:endParaRPr lang="en-US" sz="1700">
              <a:solidFill>
                <a:srgbClr val="8D8A84"/>
              </a:solidFill>
              <a:latin typeface="Canva Sans" panose="020B0503030501040103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123279" y="9470913"/>
            <a:ext cx="8041442" cy="2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Anish Posim Reddy | Abhishek Motlani |</a:t>
            </a:r>
            <a:r>
              <a:rPr lang="en-US" sz="1630">
                <a:solidFill>
                  <a:srgbClr val="000000"/>
                </a:solidFill>
                <a:latin typeface="Montserrat Classic Bold"/>
              </a:rPr>
              <a:t> Aarushi Juneja</a:t>
            </a:r>
            <a:r>
              <a:rPr lang="en-US" sz="1630">
                <a:solidFill>
                  <a:srgbClr val="8D8A84"/>
                </a:solidFill>
                <a:latin typeface="Montserrat Classic" panose="00000500000000000000"/>
              </a:rPr>
              <a:t> | Anshuman Sharma</a:t>
            </a:r>
            <a:endParaRPr lang="en-US" sz="1630">
              <a:solidFill>
                <a:srgbClr val="8D8A8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8731</Words>
  <Application>WPS Writer</Application>
  <PresentationFormat>On-screen Show (4:3)</PresentationFormat>
  <Paragraphs>460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Arial</vt:lpstr>
      <vt:lpstr>SimSun</vt:lpstr>
      <vt:lpstr>Wingdings</vt:lpstr>
      <vt:lpstr>Montserrat Classic Bold</vt:lpstr>
      <vt:lpstr>Brittany Bold</vt:lpstr>
      <vt:lpstr>Thonburi</vt:lpstr>
      <vt:lpstr>Montserrat Classic</vt:lpstr>
      <vt:lpstr>Canva Sans</vt:lpstr>
      <vt:lpstr>DM Sans</vt:lpstr>
      <vt:lpstr>Repo Bold Bold</vt:lpstr>
      <vt:lpstr>DM Sans Bold</vt:lpstr>
      <vt:lpstr>Canva Sans Bold</vt:lpstr>
      <vt:lpstr>Arial</vt:lpstr>
      <vt:lpstr>Montserrat</vt:lpstr>
      <vt:lpstr>Microsoft YaHei</vt:lpstr>
      <vt:lpstr>汉仪旗黑</vt:lpstr>
      <vt:lpstr>Arial Unicode MS</vt:lpstr>
      <vt:lpstr>Calibri</vt:lpstr>
      <vt:lpstr>Helvetica Neue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Brainstorm</dc:title>
  <dc:creator/>
  <cp:lastModifiedBy>abhishek motlANI</cp:lastModifiedBy>
  <cp:revision>4</cp:revision>
  <dcterms:created xsi:type="dcterms:W3CDTF">2023-12-05T20:20:28Z</dcterms:created>
  <dcterms:modified xsi:type="dcterms:W3CDTF">2023-12-05T20:20:28Z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